
<file path=[Content_Types].xml><?xml version="1.0" encoding="utf-8"?>
<Types xmlns="http://schemas.openxmlformats.org/package/2006/content-types">
  <Default Extension="png" ContentType="image/png"/>
  <Default Extension="webm" ContentType="video/webm"/>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7" r:id="rId2"/>
  </p:sldMasterIdLst>
  <p:notesMasterIdLst>
    <p:notesMasterId r:id="rId13"/>
  </p:notesMasterIdLst>
  <p:sldIdLst>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9178" autoAdjust="0"/>
  </p:normalViewPr>
  <p:slideViewPr>
    <p:cSldViewPr snapToGrid="0">
      <p:cViewPr varScale="1">
        <p:scale>
          <a:sx n="54" d="100"/>
          <a:sy n="54" d="100"/>
        </p:scale>
        <p:origin x="1148"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10.jpg>
</file>

<file path=ppt/media/image11.png>
</file>

<file path=ppt/media/image12.png>
</file>

<file path=ppt/media/image13.jpg>
</file>

<file path=ppt/media/image14.png>
</file>

<file path=ppt/media/image15.png>
</file>

<file path=ppt/media/image16.jpg>
</file>

<file path=ppt/media/image17.png>
</file>

<file path=ppt/media/image2.png>
</file>

<file path=ppt/media/image3.png>
</file>

<file path=ppt/media/image4.png>
</file>

<file path=ppt/media/image5.png>
</file>

<file path=ppt/media/image6.jpg>
</file>

<file path=ppt/media/image7.jpg>
</file>

<file path=ppt/media/image8.png>
</file>

<file path=ppt/media/image9.png>
</file>

<file path=ppt/media/media1.webm>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872AB-F4A2-4DA5-BDA3-7216936E1EA6}" type="datetimeFigureOut">
              <a:rPr lang="en-GB" smtClean="0"/>
              <a:t>03/04/2017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D99B11-DD70-4CAB-9014-52D5F39DBFC6}" type="slidenum">
              <a:rPr lang="en-GB" smtClean="0"/>
              <a:t>‹#›</a:t>
            </a:fld>
            <a:endParaRPr lang="en-GB"/>
          </a:p>
        </p:txBody>
      </p:sp>
    </p:spTree>
    <p:extLst>
      <p:ext uri="{BB962C8B-B14F-4D97-AF65-F5344CB8AC3E}">
        <p14:creationId xmlns:p14="http://schemas.microsoft.com/office/powerpoint/2010/main" val="42807542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Intro – My project is on the reporting of concussion in sport with a specific focus on rugby in this case. </a:t>
            </a:r>
          </a:p>
          <a:p>
            <a:r>
              <a:rPr lang="en-GB" sz="1200" kern="1200" dirty="0">
                <a:solidFill>
                  <a:schemeClr val="tx1"/>
                </a:solidFill>
                <a:effectLst/>
                <a:latin typeface="+mn-lt"/>
                <a:ea typeface="+mn-ea"/>
                <a:cs typeface="+mn-cs"/>
              </a:rPr>
              <a:t>I am a final year computer science and business student and with the help of Mary and a number of others I have brought this project from the idea generation phase to where it is today.</a:t>
            </a:r>
          </a:p>
          <a:p>
            <a:endParaRPr lang="en-IE"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49DD4D23-C98A-435E-AE88-9061F8349B02}" type="slidenum">
              <a:rPr kumimoji="0" lang="en-GB"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GB"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2411511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Overview – These are the topics I will be going through. These topics cover a majority of what the project involves.</a:t>
            </a:r>
          </a:p>
          <a:p>
            <a:r>
              <a:rPr lang="en-GB" sz="1200" kern="1200" dirty="0">
                <a:solidFill>
                  <a:schemeClr val="tx1"/>
                </a:solidFill>
                <a:effectLst/>
                <a:latin typeface="+mn-lt"/>
                <a:ea typeface="+mn-ea"/>
                <a:cs typeface="+mn-cs"/>
              </a:rPr>
              <a:t>Background: I will talk about why I picked this project and what exactly it means to me.</a:t>
            </a:r>
          </a:p>
          <a:p>
            <a:r>
              <a:rPr lang="en-GB" sz="1200" kern="1200" dirty="0">
                <a:solidFill>
                  <a:schemeClr val="tx1"/>
                </a:solidFill>
                <a:effectLst/>
                <a:latin typeface="+mn-lt"/>
                <a:ea typeface="+mn-ea"/>
                <a:cs typeface="+mn-cs"/>
              </a:rPr>
              <a:t>D&amp;I: </a:t>
            </a:r>
            <a:r>
              <a:rPr lang="en-GB" sz="1200" kern="1200" dirty="0" err="1">
                <a:solidFill>
                  <a:schemeClr val="tx1"/>
                </a:solidFill>
                <a:effectLst/>
                <a:latin typeface="+mn-lt"/>
                <a:ea typeface="+mn-ea"/>
                <a:cs typeface="+mn-cs"/>
              </a:rPr>
              <a:t>Im</a:t>
            </a:r>
            <a:r>
              <a:rPr lang="en-GB" sz="1200" kern="1200" dirty="0">
                <a:solidFill>
                  <a:schemeClr val="tx1"/>
                </a:solidFill>
                <a:effectLst/>
                <a:latin typeface="+mn-lt"/>
                <a:ea typeface="+mn-ea"/>
                <a:cs typeface="+mn-cs"/>
              </a:rPr>
              <a:t> going to talk about the software and technologies I used and also the development model I chose.</a:t>
            </a:r>
          </a:p>
          <a:p>
            <a:r>
              <a:rPr lang="en-GB" sz="1200" kern="1200" dirty="0">
                <a:solidFill>
                  <a:schemeClr val="tx1"/>
                </a:solidFill>
                <a:effectLst/>
                <a:latin typeface="+mn-lt"/>
                <a:ea typeface="+mn-ea"/>
                <a:cs typeface="+mn-cs"/>
              </a:rPr>
              <a:t>Demo: All going to plan I will walk you through my website, we will create a user account and add a concussion into database.</a:t>
            </a:r>
          </a:p>
          <a:p>
            <a:r>
              <a:rPr lang="en-GB" sz="1200" kern="1200" dirty="0">
                <a:solidFill>
                  <a:schemeClr val="tx1"/>
                </a:solidFill>
                <a:effectLst/>
                <a:latin typeface="+mn-lt"/>
                <a:ea typeface="+mn-ea"/>
                <a:cs typeface="+mn-cs"/>
              </a:rPr>
              <a:t>Issues: This one is pretty self explanatory. I had a couple of issues regarding the hosting of my website and my scheduling of time also.</a:t>
            </a:r>
          </a:p>
          <a:p>
            <a:r>
              <a:rPr lang="en-GB" sz="1200" kern="1200" dirty="0">
                <a:solidFill>
                  <a:schemeClr val="tx1"/>
                </a:solidFill>
                <a:effectLst/>
                <a:latin typeface="+mn-lt"/>
                <a:ea typeface="+mn-ea"/>
                <a:cs typeface="+mn-cs"/>
              </a:rPr>
              <a:t>Evaluation: I will critique my meeting of requirements. Also in this part I will talk about my plans for the website for the future and especially in the coming months after exams.</a:t>
            </a:r>
          </a:p>
          <a:p>
            <a:r>
              <a:rPr lang="en-GB" sz="1200" kern="1200" dirty="0">
                <a:solidFill>
                  <a:schemeClr val="tx1"/>
                </a:solidFill>
                <a:effectLst/>
                <a:latin typeface="+mn-lt"/>
                <a:ea typeface="+mn-ea"/>
                <a:cs typeface="+mn-cs"/>
              </a:rPr>
              <a:t>Conclusion: To conclude I will quickly go through what exactly I have learned from this project and a reflection of my own work.</a:t>
            </a:r>
          </a:p>
          <a:p>
            <a:endParaRPr lang="en-GB" dirty="0"/>
          </a:p>
        </p:txBody>
      </p:sp>
      <p:sp>
        <p:nvSpPr>
          <p:cNvPr id="4" name="Slide Number Placeholder 3"/>
          <p:cNvSpPr>
            <a:spLocks noGrp="1"/>
          </p:cNvSpPr>
          <p:nvPr>
            <p:ph type="sldNum" sz="quarter" idx="10"/>
          </p:nvPr>
        </p:nvSpPr>
        <p:spPr/>
        <p:txBody>
          <a:bodyPr/>
          <a:lstStyle/>
          <a:p>
            <a:fld id="{26D99B11-DD70-4CAB-9014-52D5F39DBFC6}" type="slidenum">
              <a:rPr lang="en-GB" smtClean="0"/>
              <a:t>2</a:t>
            </a:fld>
            <a:endParaRPr lang="en-GB"/>
          </a:p>
        </p:txBody>
      </p:sp>
    </p:spTree>
    <p:extLst>
      <p:ext uri="{BB962C8B-B14F-4D97-AF65-F5344CB8AC3E}">
        <p14:creationId xmlns:p14="http://schemas.microsoft.com/office/powerpoint/2010/main" val="2027251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Background – </a:t>
            </a:r>
            <a:r>
              <a:rPr lang="en-GB" sz="1200" kern="1200" dirty="0" err="1">
                <a:solidFill>
                  <a:schemeClr val="tx1"/>
                </a:solidFill>
                <a:effectLst/>
                <a:latin typeface="+mn-lt"/>
                <a:ea typeface="+mn-ea"/>
                <a:cs typeface="+mn-cs"/>
              </a:rPr>
              <a:t>Ive</a:t>
            </a:r>
            <a:r>
              <a:rPr lang="en-GB" sz="1200" kern="1200" dirty="0">
                <a:solidFill>
                  <a:schemeClr val="tx1"/>
                </a:solidFill>
                <a:effectLst/>
                <a:latin typeface="+mn-lt"/>
                <a:ea typeface="+mn-ea"/>
                <a:cs typeface="+mn-cs"/>
              </a:rPr>
              <a:t> played rugby since I was 6/7 in my local club, </a:t>
            </a:r>
            <a:r>
              <a:rPr lang="en-GB" sz="1200" kern="1200" dirty="0" err="1">
                <a:solidFill>
                  <a:schemeClr val="tx1"/>
                </a:solidFill>
                <a:effectLst/>
                <a:latin typeface="+mn-lt"/>
                <a:ea typeface="+mn-ea"/>
                <a:cs typeface="+mn-cs"/>
              </a:rPr>
              <a:t>Enniscorthy</a:t>
            </a:r>
            <a:r>
              <a:rPr lang="en-GB" sz="1200" kern="1200" dirty="0">
                <a:solidFill>
                  <a:schemeClr val="tx1"/>
                </a:solidFill>
                <a:effectLst/>
                <a:latin typeface="+mn-lt"/>
                <a:ea typeface="+mn-ea"/>
                <a:cs typeface="+mn-cs"/>
              </a:rPr>
              <a:t>. I’ve played at each </a:t>
            </a:r>
            <a:r>
              <a:rPr lang="en-GB" sz="1200" kern="1200" dirty="0" err="1">
                <a:solidFill>
                  <a:schemeClr val="tx1"/>
                </a:solidFill>
                <a:effectLst/>
                <a:latin typeface="+mn-lt"/>
                <a:ea typeface="+mn-ea"/>
                <a:cs typeface="+mn-cs"/>
              </a:rPr>
              <a:t>each</a:t>
            </a:r>
            <a:r>
              <a:rPr lang="en-GB" sz="1200" kern="1200" dirty="0">
                <a:solidFill>
                  <a:schemeClr val="tx1"/>
                </a:solidFill>
                <a:effectLst/>
                <a:latin typeface="+mn-lt"/>
                <a:ea typeface="+mn-ea"/>
                <a:cs typeface="+mn-cs"/>
              </a:rPr>
              <a:t> grade the whole way up and </a:t>
            </a:r>
            <a:r>
              <a:rPr lang="en-GB" sz="1200" kern="1200" dirty="0" err="1">
                <a:solidFill>
                  <a:schemeClr val="tx1"/>
                </a:solidFill>
                <a:effectLst/>
                <a:latin typeface="+mn-lt"/>
                <a:ea typeface="+mn-ea"/>
                <a:cs typeface="+mn-cs"/>
              </a:rPr>
              <a:t>Ive</a:t>
            </a:r>
            <a:r>
              <a:rPr lang="en-GB" sz="1200" kern="1200" dirty="0">
                <a:solidFill>
                  <a:schemeClr val="tx1"/>
                </a:solidFill>
                <a:effectLst/>
                <a:latin typeface="+mn-lt"/>
                <a:ea typeface="+mn-ea"/>
                <a:cs typeface="+mn-cs"/>
              </a:rPr>
              <a:t> also played at each grade of senior rugby within the club. Like everyone who has played rugby I’ve had a number of injuries ranging from sprains and </a:t>
            </a:r>
            <a:r>
              <a:rPr lang="en-GB" sz="1200" kern="1200" dirty="0" err="1">
                <a:solidFill>
                  <a:schemeClr val="tx1"/>
                </a:solidFill>
                <a:effectLst/>
                <a:latin typeface="+mn-lt"/>
                <a:ea typeface="+mn-ea"/>
                <a:cs typeface="+mn-cs"/>
              </a:rPr>
              <a:t>scrawbs</a:t>
            </a:r>
            <a:r>
              <a:rPr lang="en-GB" sz="1200" kern="1200" dirty="0">
                <a:solidFill>
                  <a:schemeClr val="tx1"/>
                </a:solidFill>
                <a:effectLst/>
                <a:latin typeface="+mn-lt"/>
                <a:ea typeface="+mn-ea"/>
                <a:cs typeface="+mn-cs"/>
              </a:rPr>
              <a:t> to dislocations and breaks.</a:t>
            </a:r>
          </a:p>
          <a:p>
            <a:r>
              <a:rPr lang="en-GB" sz="1200" kern="1200" dirty="0">
                <a:solidFill>
                  <a:schemeClr val="tx1"/>
                </a:solidFill>
                <a:effectLst/>
                <a:latin typeface="+mn-lt"/>
                <a:ea typeface="+mn-ea"/>
                <a:cs typeface="+mn-cs"/>
              </a:rPr>
              <a:t>	Along with these I’ve unfortunately had a number of concussions which really do affect your ability to partake in normal life. Because of this, its something I wanted to look into further and to learn more about.</a:t>
            </a:r>
          </a:p>
          <a:p>
            <a:r>
              <a:rPr lang="en-GB" sz="1200" kern="1200" dirty="0">
                <a:solidFill>
                  <a:schemeClr val="tx1"/>
                </a:solidFill>
                <a:effectLst/>
                <a:latin typeface="+mn-lt"/>
                <a:ea typeface="+mn-ea"/>
                <a:cs typeface="+mn-cs"/>
              </a:rPr>
              <a:t>	At both professional and domestic levels, concussions are dealt with differently:</a:t>
            </a:r>
          </a:p>
          <a:p>
            <a:r>
              <a:rPr lang="en-GB" sz="1200" kern="1200" dirty="0">
                <a:solidFill>
                  <a:schemeClr val="tx1"/>
                </a:solidFill>
                <a:effectLst/>
                <a:latin typeface="+mn-lt"/>
                <a:ea typeface="+mn-ea"/>
                <a:cs typeface="+mn-cs"/>
              </a:rPr>
              <a:t>		HIA at professional</a:t>
            </a:r>
          </a:p>
          <a:p>
            <a:r>
              <a:rPr lang="en-GB" sz="1200" kern="1200" dirty="0">
                <a:solidFill>
                  <a:schemeClr val="tx1"/>
                </a:solidFill>
                <a:effectLst/>
                <a:latin typeface="+mn-lt"/>
                <a:ea typeface="+mn-ea"/>
                <a:cs typeface="+mn-cs"/>
              </a:rPr>
              <a:t>		Law 3.10 to force player from pitch at domestic level</a:t>
            </a:r>
          </a:p>
          <a:p>
            <a:endParaRPr lang="en-GB" dirty="0"/>
          </a:p>
        </p:txBody>
      </p:sp>
      <p:sp>
        <p:nvSpPr>
          <p:cNvPr id="4" name="Slide Number Placeholder 3"/>
          <p:cNvSpPr>
            <a:spLocks noGrp="1"/>
          </p:cNvSpPr>
          <p:nvPr>
            <p:ph type="sldNum" sz="quarter" idx="10"/>
          </p:nvPr>
        </p:nvSpPr>
        <p:spPr/>
        <p:txBody>
          <a:bodyPr/>
          <a:lstStyle/>
          <a:p>
            <a:fld id="{26D99B11-DD70-4CAB-9014-52D5F39DBFC6}" type="slidenum">
              <a:rPr lang="en-GB" smtClean="0"/>
              <a:t>3</a:t>
            </a:fld>
            <a:endParaRPr lang="en-GB"/>
          </a:p>
        </p:txBody>
      </p:sp>
    </p:spTree>
    <p:extLst>
      <p:ext uri="{BB962C8B-B14F-4D97-AF65-F5344CB8AC3E}">
        <p14:creationId xmlns:p14="http://schemas.microsoft.com/office/powerpoint/2010/main" val="4211921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Design &amp; Implementation: I’m sure you both know most of these. Throughout my project I’ve used them at one stage or another. Some I’ve used to just test the connections to make sure my PHP was alright like MAMP which sets up a local server environment and from that I used 000webhost which allowed me to set up the MySQL database. </a:t>
            </a:r>
            <a:r>
              <a:rPr lang="en-GB" sz="1200" kern="1200" dirty="0" err="1">
                <a:solidFill>
                  <a:schemeClr val="tx1"/>
                </a:solidFill>
                <a:effectLst/>
                <a:latin typeface="+mn-lt"/>
                <a:ea typeface="+mn-ea"/>
                <a:cs typeface="+mn-cs"/>
              </a:rPr>
              <a:t>phpMyAdmin</a:t>
            </a:r>
            <a:r>
              <a:rPr lang="en-GB" sz="1200" kern="1200" dirty="0">
                <a:solidFill>
                  <a:schemeClr val="tx1"/>
                </a:solidFill>
                <a:effectLst/>
                <a:latin typeface="+mn-lt"/>
                <a:ea typeface="+mn-ea"/>
                <a:cs typeface="+mn-cs"/>
              </a:rPr>
              <a:t> made this aspect far simpler. It allowed me to build my database with a cleaner UI than using the command prompt and a script.</a:t>
            </a:r>
          </a:p>
          <a:p>
            <a:r>
              <a:rPr lang="en-GB" sz="1200" kern="1200" dirty="0">
                <a:solidFill>
                  <a:schemeClr val="tx1"/>
                </a:solidFill>
                <a:effectLst/>
                <a:latin typeface="+mn-lt"/>
                <a:ea typeface="+mn-ea"/>
                <a:cs typeface="+mn-cs"/>
              </a:rPr>
              <a:t>HTML, CSS, JavaScript and PHP were what I used to build my website. PHP interacted with my database while HTML and CSS gave me the client side and JavaScript added </a:t>
            </a:r>
            <a:r>
              <a:rPr lang="en-GB" sz="1200" kern="1200" dirty="0" err="1">
                <a:solidFill>
                  <a:schemeClr val="tx1"/>
                </a:solidFill>
                <a:effectLst/>
                <a:latin typeface="+mn-lt"/>
                <a:ea typeface="+mn-ea"/>
                <a:cs typeface="+mn-cs"/>
              </a:rPr>
              <a:t>interactiveness</a:t>
            </a:r>
            <a:r>
              <a:rPr lang="en-GB" sz="1200" kern="1200" dirty="0">
                <a:solidFill>
                  <a:schemeClr val="tx1"/>
                </a:solidFill>
                <a:effectLst/>
                <a:latin typeface="+mn-lt"/>
                <a:ea typeface="+mn-ea"/>
                <a:cs typeface="+mn-cs"/>
              </a:rPr>
              <a:t>.</a:t>
            </a:r>
          </a:p>
          <a:p>
            <a:r>
              <a:rPr lang="en-GB" sz="1200" kern="1200" dirty="0">
                <a:solidFill>
                  <a:schemeClr val="tx1"/>
                </a:solidFill>
                <a:effectLst/>
                <a:latin typeface="+mn-lt"/>
                <a:ea typeface="+mn-ea"/>
                <a:cs typeface="+mn-cs"/>
              </a:rPr>
              <a:t>I feel an iterative-incremental hybrid suited my project best. It allowed me to have a basic working model early on in the development stages and then add functionality with each iteration. </a:t>
            </a:r>
          </a:p>
          <a:p>
            <a:r>
              <a:rPr lang="en-GB" sz="1200" kern="1200" dirty="0">
                <a:solidFill>
                  <a:schemeClr val="tx1"/>
                </a:solidFill>
                <a:effectLst/>
                <a:latin typeface="+mn-lt"/>
                <a:ea typeface="+mn-ea"/>
                <a:cs typeface="+mn-cs"/>
              </a:rPr>
              <a:t>Once the major requirements were defined. I was able to work within them using the model to keep me on track.</a:t>
            </a:r>
          </a:p>
          <a:p>
            <a:endParaRPr lang="en-GB" dirty="0"/>
          </a:p>
        </p:txBody>
      </p:sp>
      <p:sp>
        <p:nvSpPr>
          <p:cNvPr id="4" name="Slide Number Placeholder 3"/>
          <p:cNvSpPr>
            <a:spLocks noGrp="1"/>
          </p:cNvSpPr>
          <p:nvPr>
            <p:ph type="sldNum" sz="quarter" idx="10"/>
          </p:nvPr>
        </p:nvSpPr>
        <p:spPr/>
        <p:txBody>
          <a:bodyPr/>
          <a:lstStyle/>
          <a:p>
            <a:fld id="{26D99B11-DD70-4CAB-9014-52D5F39DBFC6}" type="slidenum">
              <a:rPr lang="en-GB" smtClean="0"/>
              <a:t>4</a:t>
            </a:fld>
            <a:endParaRPr lang="en-GB"/>
          </a:p>
        </p:txBody>
      </p:sp>
    </p:spTree>
    <p:extLst>
      <p:ext uri="{BB962C8B-B14F-4D97-AF65-F5344CB8AC3E}">
        <p14:creationId xmlns:p14="http://schemas.microsoft.com/office/powerpoint/2010/main" val="135469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Issues: Thankfully, I didn’t run into many problems throughout my project. My main issues were with my hosting</a:t>
            </a:r>
            <a:r>
              <a:rPr lang="en-GB" sz="1200" kern="1200" baseline="0" dirty="0">
                <a:solidFill>
                  <a:schemeClr val="tx1"/>
                </a:solidFill>
                <a:effectLst/>
                <a:latin typeface="+mn-lt"/>
                <a:ea typeface="+mn-ea"/>
                <a:cs typeface="+mn-cs"/>
              </a:rPr>
              <a:t> server,</a:t>
            </a:r>
            <a:r>
              <a:rPr lang="en-GB" sz="1200" kern="1200" dirty="0">
                <a:solidFill>
                  <a:schemeClr val="tx1"/>
                </a:solidFill>
                <a:effectLst/>
                <a:latin typeface="+mn-lt"/>
                <a:ea typeface="+mn-ea"/>
                <a:cs typeface="+mn-cs"/>
              </a:rPr>
              <a:t> 000webhost.com. One of these was the PHP version they run on their servers. The latest version of </a:t>
            </a:r>
            <a:r>
              <a:rPr lang="en-GB" sz="1200" kern="1200" dirty="0" err="1">
                <a:solidFill>
                  <a:schemeClr val="tx1"/>
                </a:solidFill>
                <a:effectLst/>
                <a:latin typeface="+mn-lt"/>
                <a:ea typeface="+mn-ea"/>
                <a:cs typeface="+mn-cs"/>
              </a:rPr>
              <a:t>php</a:t>
            </a:r>
            <a:r>
              <a:rPr lang="en-GB" sz="1200" kern="1200" dirty="0">
                <a:solidFill>
                  <a:schemeClr val="tx1"/>
                </a:solidFill>
                <a:effectLst/>
                <a:latin typeface="+mn-lt"/>
                <a:ea typeface="+mn-ea"/>
                <a:cs typeface="+mn-cs"/>
              </a:rPr>
              <a:t> available is 7.1.3 whereas the 000webhost servers run version 5.2 which has been out of date since 2009. This added a lot of extra work to find the difference between two dates given in the eligibility function. Thankfully, I resolved this issue but not without far too long spent searching through </a:t>
            </a:r>
            <a:r>
              <a:rPr lang="en-GB" sz="1200" kern="1200" dirty="0" err="1">
                <a:solidFill>
                  <a:schemeClr val="tx1"/>
                </a:solidFill>
                <a:effectLst/>
                <a:latin typeface="+mn-lt"/>
                <a:ea typeface="+mn-ea"/>
                <a:cs typeface="+mn-cs"/>
              </a:rPr>
              <a:t>stackoverflow</a:t>
            </a:r>
            <a:r>
              <a:rPr lang="en-GB" sz="1200" kern="1200" dirty="0">
                <a:solidFill>
                  <a:schemeClr val="tx1"/>
                </a:solidFill>
                <a:effectLst/>
                <a:latin typeface="+mn-lt"/>
                <a:ea typeface="+mn-ea"/>
                <a:cs typeface="+mn-cs"/>
              </a:rPr>
              <a:t> and </a:t>
            </a:r>
            <a:r>
              <a:rPr lang="en-GB" sz="1200" kern="1200" dirty="0" err="1">
                <a:solidFill>
                  <a:schemeClr val="tx1"/>
                </a:solidFill>
                <a:effectLst/>
                <a:latin typeface="+mn-lt"/>
                <a:ea typeface="+mn-ea"/>
                <a:cs typeface="+mn-cs"/>
              </a:rPr>
              <a:t>php</a:t>
            </a:r>
            <a:r>
              <a:rPr lang="en-GB" sz="1200" kern="1200" dirty="0">
                <a:solidFill>
                  <a:schemeClr val="tx1"/>
                </a:solidFill>
                <a:effectLst/>
                <a:latin typeface="+mn-lt"/>
                <a:ea typeface="+mn-ea"/>
                <a:cs typeface="+mn-cs"/>
              </a:rPr>
              <a:t> documentation.</a:t>
            </a:r>
          </a:p>
          <a:p>
            <a:r>
              <a:rPr lang="en-GB" sz="1200" kern="1200" dirty="0">
                <a:solidFill>
                  <a:schemeClr val="tx1"/>
                </a:solidFill>
                <a:effectLst/>
                <a:latin typeface="+mn-lt"/>
                <a:ea typeface="+mn-ea"/>
                <a:cs typeface="+mn-cs"/>
              </a:rPr>
              <a:t>Once I uploaded my latest version of </a:t>
            </a:r>
            <a:r>
              <a:rPr lang="en-GB" sz="1200" kern="1200" dirty="0" err="1">
                <a:solidFill>
                  <a:schemeClr val="tx1"/>
                </a:solidFill>
                <a:effectLst/>
                <a:latin typeface="+mn-lt"/>
                <a:ea typeface="+mn-ea"/>
                <a:cs typeface="+mn-cs"/>
              </a:rPr>
              <a:t>css</a:t>
            </a:r>
            <a:r>
              <a:rPr lang="en-GB" sz="1200" kern="1200" dirty="0">
                <a:solidFill>
                  <a:schemeClr val="tx1"/>
                </a:solidFill>
                <a:effectLst/>
                <a:latin typeface="+mn-lt"/>
                <a:ea typeface="+mn-ea"/>
                <a:cs typeface="+mn-cs"/>
              </a:rPr>
              <a:t> to the server I sometimes found that it took a number of hours/days for my site to fully update which I thought was strange. Currently I have no answer to this issue but its probably down to the fact that </a:t>
            </a:r>
            <a:r>
              <a:rPr lang="en-GB" sz="1200" kern="1200" dirty="0" err="1">
                <a:solidFill>
                  <a:schemeClr val="tx1"/>
                </a:solidFill>
                <a:effectLst/>
                <a:latin typeface="+mn-lt"/>
                <a:ea typeface="+mn-ea"/>
                <a:cs typeface="+mn-cs"/>
              </a:rPr>
              <a:t>im</a:t>
            </a:r>
            <a:r>
              <a:rPr lang="en-GB" sz="1200" kern="1200" dirty="0">
                <a:solidFill>
                  <a:schemeClr val="tx1"/>
                </a:solidFill>
                <a:effectLst/>
                <a:latin typeface="+mn-lt"/>
                <a:ea typeface="+mn-ea"/>
                <a:cs typeface="+mn-cs"/>
              </a:rPr>
              <a:t> using a free hosting solution.</a:t>
            </a:r>
          </a:p>
          <a:p>
            <a:r>
              <a:rPr lang="en-GB" sz="1200" kern="1200" dirty="0">
                <a:solidFill>
                  <a:schemeClr val="tx1"/>
                </a:solidFill>
                <a:effectLst/>
                <a:latin typeface="+mn-lt"/>
                <a:ea typeface="+mn-ea"/>
                <a:cs typeface="+mn-cs"/>
              </a:rPr>
              <a:t>I</a:t>
            </a:r>
            <a:r>
              <a:rPr lang="en-GB" sz="1200" kern="1200" baseline="0" dirty="0">
                <a:solidFill>
                  <a:schemeClr val="tx1"/>
                </a:solidFill>
                <a:effectLst/>
                <a:latin typeface="+mn-lt"/>
                <a:ea typeface="+mn-ea"/>
                <a:cs typeface="+mn-cs"/>
              </a:rPr>
              <a:t> had an issue with scheduling but this </a:t>
            </a:r>
            <a:r>
              <a:rPr lang="en-GB" sz="1200" kern="1200" dirty="0">
                <a:solidFill>
                  <a:schemeClr val="tx1"/>
                </a:solidFill>
                <a:effectLst/>
                <a:latin typeface="+mn-lt"/>
                <a:ea typeface="+mn-ea"/>
                <a:cs typeface="+mn-cs"/>
              </a:rPr>
              <a:t>was down to my own time management. I found it difficult to sit down to do a bit of coding when other assignments for other modules were due. This was seen especially after Christmas where my other modules really took over leaving FYP left behind.</a:t>
            </a:r>
          </a:p>
          <a:p>
            <a:endParaRPr lang="en-GB" dirty="0"/>
          </a:p>
        </p:txBody>
      </p:sp>
      <p:sp>
        <p:nvSpPr>
          <p:cNvPr id="4" name="Slide Number Placeholder 3"/>
          <p:cNvSpPr>
            <a:spLocks noGrp="1"/>
          </p:cNvSpPr>
          <p:nvPr>
            <p:ph type="sldNum" sz="quarter" idx="10"/>
          </p:nvPr>
        </p:nvSpPr>
        <p:spPr/>
        <p:txBody>
          <a:bodyPr/>
          <a:lstStyle/>
          <a:p>
            <a:fld id="{26D99B11-DD70-4CAB-9014-52D5F39DBFC6}" type="slidenum">
              <a:rPr lang="en-GB" smtClean="0"/>
              <a:t>6</a:t>
            </a:fld>
            <a:endParaRPr lang="en-GB"/>
          </a:p>
        </p:txBody>
      </p:sp>
    </p:spTree>
    <p:extLst>
      <p:ext uri="{BB962C8B-B14F-4D97-AF65-F5344CB8AC3E}">
        <p14:creationId xmlns:p14="http://schemas.microsoft.com/office/powerpoint/2010/main" val="2835585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Evaluation: I was extremely happy that I was able to meet all of the functional requirements which I set out in the beginning. These were to: have fully functional database, a log in system, a means to input data, have a function to show the eligibility of a player and a search function.</a:t>
            </a:r>
          </a:p>
          <a:p>
            <a:r>
              <a:rPr lang="en-GB" sz="1200" kern="1200" dirty="0">
                <a:solidFill>
                  <a:schemeClr val="tx1"/>
                </a:solidFill>
                <a:effectLst/>
                <a:latin typeface="+mn-lt"/>
                <a:ea typeface="+mn-ea"/>
                <a:cs typeface="+mn-cs"/>
              </a:rPr>
              <a:t>As far as NF requirements go, I was happy also. I broke my NF requirements down into 4 different groups, Usability, robustness, performance and reliability. In terms of performance, reliability and robustness I think my website goes a long way to fulfilling these needs. It is also quite an easy website to use as you have seen but I believe this is down to each individual user.</a:t>
            </a:r>
          </a:p>
          <a:p>
            <a:r>
              <a:rPr lang="en-GB" sz="1200" kern="1200" dirty="0">
                <a:solidFill>
                  <a:schemeClr val="tx1"/>
                </a:solidFill>
                <a:effectLst/>
                <a:latin typeface="+mn-lt"/>
                <a:ea typeface="+mn-ea"/>
                <a:cs typeface="+mn-cs"/>
              </a:rPr>
              <a:t>Future Work: From all the research I conducted and journal articles I read, it seems as though most of the information about concussions comes from players. I would like to possibly partner up with a researcher who is willing to gather data from referees with the use of my website. With this, I would need to add a statistical element to the dashboard where the researcher can query the database and receive the necessary data such as which position is most prone to receiving concussions or is there certain times of the year where the occurrence of concussions rise.</a:t>
            </a:r>
          </a:p>
          <a:p>
            <a:r>
              <a:rPr lang="en-GB" sz="1200" kern="1200" dirty="0">
                <a:solidFill>
                  <a:schemeClr val="tx1"/>
                </a:solidFill>
                <a:effectLst/>
                <a:latin typeface="+mn-lt"/>
                <a:ea typeface="+mn-ea"/>
                <a:cs typeface="+mn-cs"/>
              </a:rPr>
              <a:t> </a:t>
            </a:r>
          </a:p>
          <a:p>
            <a:endParaRPr lang="en-GB" dirty="0"/>
          </a:p>
        </p:txBody>
      </p:sp>
      <p:sp>
        <p:nvSpPr>
          <p:cNvPr id="4" name="Slide Number Placeholder 3"/>
          <p:cNvSpPr>
            <a:spLocks noGrp="1"/>
          </p:cNvSpPr>
          <p:nvPr>
            <p:ph type="sldNum" sz="quarter" idx="10"/>
          </p:nvPr>
        </p:nvSpPr>
        <p:spPr/>
        <p:txBody>
          <a:bodyPr/>
          <a:lstStyle/>
          <a:p>
            <a:fld id="{26D99B11-DD70-4CAB-9014-52D5F39DBFC6}" type="slidenum">
              <a:rPr lang="en-GB" smtClean="0"/>
              <a:t>7</a:t>
            </a:fld>
            <a:endParaRPr lang="en-GB"/>
          </a:p>
        </p:txBody>
      </p:sp>
    </p:spTree>
    <p:extLst>
      <p:ext uri="{BB962C8B-B14F-4D97-AF65-F5344CB8AC3E}">
        <p14:creationId xmlns:p14="http://schemas.microsoft.com/office/powerpoint/2010/main" val="5240897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Conclusion: I’ve learned a huge amount about the effects of concussion on the brain. Even </a:t>
            </a:r>
            <a:r>
              <a:rPr lang="en-GB" sz="1200" kern="1200" dirty="0" err="1">
                <a:solidFill>
                  <a:schemeClr val="tx1"/>
                </a:solidFill>
                <a:effectLst/>
                <a:latin typeface="+mn-lt"/>
                <a:ea typeface="+mn-ea"/>
                <a:cs typeface="+mn-cs"/>
              </a:rPr>
              <a:t>subconcussive</a:t>
            </a:r>
            <a:r>
              <a:rPr lang="en-GB" sz="1200" kern="1200" dirty="0">
                <a:solidFill>
                  <a:schemeClr val="tx1"/>
                </a:solidFill>
                <a:effectLst/>
                <a:latin typeface="+mn-lt"/>
                <a:ea typeface="+mn-ea"/>
                <a:cs typeface="+mn-cs"/>
              </a:rPr>
              <a:t> blows can have lasting effects which can lead to degenerative diseases. Recently, as portrayed in the movie ‘Concussion’, Dr Bennet </a:t>
            </a:r>
            <a:r>
              <a:rPr lang="en-GB" sz="1200" kern="1200" dirty="0" err="1">
                <a:solidFill>
                  <a:schemeClr val="tx1"/>
                </a:solidFill>
                <a:effectLst/>
                <a:latin typeface="+mn-lt"/>
                <a:ea typeface="+mn-ea"/>
                <a:cs typeface="+mn-cs"/>
              </a:rPr>
              <a:t>Omalu</a:t>
            </a:r>
            <a:r>
              <a:rPr lang="en-GB" sz="1200" kern="1200" dirty="0">
                <a:solidFill>
                  <a:schemeClr val="tx1"/>
                </a:solidFill>
                <a:effectLst/>
                <a:latin typeface="+mn-lt"/>
                <a:ea typeface="+mn-ea"/>
                <a:cs typeface="+mn-cs"/>
              </a:rPr>
              <a:t> diagnosed a number of retired American footballers with CTE, a disease similar to </a:t>
            </a:r>
            <a:r>
              <a:rPr lang="en-GB" sz="1200" kern="1200" dirty="0" err="1">
                <a:solidFill>
                  <a:schemeClr val="tx1"/>
                </a:solidFill>
                <a:effectLst/>
                <a:latin typeface="+mn-lt"/>
                <a:ea typeface="+mn-ea"/>
                <a:cs typeface="+mn-cs"/>
              </a:rPr>
              <a:t>alzheimers</a:t>
            </a:r>
            <a:r>
              <a:rPr lang="en-GB" sz="1200" kern="1200" dirty="0">
                <a:solidFill>
                  <a:schemeClr val="tx1"/>
                </a:solidFill>
                <a:effectLst/>
                <a:latin typeface="+mn-lt"/>
                <a:ea typeface="+mn-ea"/>
                <a:cs typeface="+mn-cs"/>
              </a:rPr>
              <a:t>. This disease is seen in those who have received repeated blows to the head. Unfortunately it is only possible to diagnose it after one’s death and therefore it is impossible to see the true extent of the disease in American Football, rugby or in football where even heading a ball can lead to concussive</a:t>
            </a:r>
            <a:r>
              <a:rPr lang="en-GB" sz="1200" kern="1200" baseline="0" dirty="0">
                <a:solidFill>
                  <a:schemeClr val="tx1"/>
                </a:solidFill>
                <a:effectLst/>
                <a:latin typeface="+mn-lt"/>
                <a:ea typeface="+mn-ea"/>
                <a:cs typeface="+mn-cs"/>
              </a:rPr>
              <a:t> blows which in turn can lead to</a:t>
            </a:r>
            <a:r>
              <a:rPr lang="en-GB" sz="1200" kern="1200" dirty="0">
                <a:solidFill>
                  <a:schemeClr val="tx1"/>
                </a:solidFill>
                <a:effectLst/>
                <a:latin typeface="+mn-lt"/>
                <a:ea typeface="+mn-ea"/>
                <a:cs typeface="+mn-cs"/>
              </a:rPr>
              <a:t> degenerative brain diseases like in the case of Jeff </a:t>
            </a:r>
            <a:r>
              <a:rPr lang="en-GB" sz="1200" kern="1200" dirty="0" err="1">
                <a:solidFill>
                  <a:schemeClr val="tx1"/>
                </a:solidFill>
                <a:effectLst/>
                <a:latin typeface="+mn-lt"/>
                <a:ea typeface="+mn-ea"/>
                <a:cs typeface="+mn-cs"/>
              </a:rPr>
              <a:t>Astle</a:t>
            </a:r>
            <a:r>
              <a:rPr lang="en-GB" sz="1200" kern="1200" dirty="0">
                <a:solidFill>
                  <a:schemeClr val="tx1"/>
                </a:solidFill>
                <a:effectLst/>
                <a:latin typeface="+mn-lt"/>
                <a:ea typeface="+mn-ea"/>
                <a:cs typeface="+mn-cs"/>
              </a:rPr>
              <a:t> who played in an age where they used a heavy leather ball.</a:t>
            </a:r>
          </a:p>
          <a:p>
            <a:r>
              <a:rPr lang="en-GB" sz="1200" kern="1200" dirty="0">
                <a:solidFill>
                  <a:schemeClr val="tx1"/>
                </a:solidFill>
                <a:effectLst/>
                <a:latin typeface="+mn-lt"/>
                <a:ea typeface="+mn-ea"/>
                <a:cs typeface="+mn-cs"/>
              </a:rPr>
              <a:t>This is the first time I have designed and built a working system on my own. Thankfully the course gives me the necessary tools such as learning about databases in information management, the different development lifecycle models in a number of modules and of course the exposure to a huge range of programming and </a:t>
            </a:r>
            <a:r>
              <a:rPr lang="en-GB" sz="1200" kern="1200" dirty="0" err="1">
                <a:solidFill>
                  <a:schemeClr val="tx1"/>
                </a:solidFill>
                <a:effectLst/>
                <a:latin typeface="+mn-lt"/>
                <a:ea typeface="+mn-ea"/>
                <a:cs typeface="+mn-cs"/>
              </a:rPr>
              <a:t>markup</a:t>
            </a:r>
            <a:r>
              <a:rPr lang="en-GB" sz="1200" kern="1200" dirty="0">
                <a:solidFill>
                  <a:schemeClr val="tx1"/>
                </a:solidFill>
                <a:effectLst/>
                <a:latin typeface="+mn-lt"/>
                <a:ea typeface="+mn-ea"/>
                <a:cs typeface="+mn-cs"/>
              </a:rPr>
              <a:t> languages throughout.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Above all else I just wanted to highlight the devastating effects that concussions can have on the brain.</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6D99B11-DD70-4CAB-9014-52D5F39DBFC6}" type="slidenum">
              <a:rPr lang="en-GB" smtClean="0"/>
              <a:t>8</a:t>
            </a:fld>
            <a:endParaRPr lang="en-GB"/>
          </a:p>
        </p:txBody>
      </p:sp>
    </p:spTree>
    <p:extLst>
      <p:ext uri="{BB962C8B-B14F-4D97-AF65-F5344CB8AC3E}">
        <p14:creationId xmlns:p14="http://schemas.microsoft.com/office/powerpoint/2010/main" val="35768613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 t="3974" r="3958" b="558"/>
          <a:stretch/>
        </p:blipFill>
        <p:spPr>
          <a:xfrm>
            <a:off x="0" y="0"/>
            <a:ext cx="12192000" cy="6858000"/>
          </a:xfrm>
          <a:prstGeom prst="rect">
            <a:avLst/>
          </a:prstGeom>
        </p:spPr>
      </p:pic>
      <p:sp>
        <p:nvSpPr>
          <p:cNvPr id="2" name="Title 1"/>
          <p:cNvSpPr>
            <a:spLocks noGrp="1"/>
          </p:cNvSpPr>
          <p:nvPr>
            <p:ph type="ctrTitle"/>
          </p:nvPr>
        </p:nvSpPr>
        <p:spPr>
          <a:xfrm>
            <a:off x="1104899" y="3715200"/>
            <a:ext cx="10001252" cy="554850"/>
          </a:xfrm>
        </p:spPr>
        <p:txBody>
          <a:bodyPr/>
          <a:lstStyle>
            <a:lvl1pPr algn="l">
              <a:defRPr sz="2600">
                <a:solidFill>
                  <a:schemeClr val="bg1"/>
                </a:solidFill>
              </a:defRPr>
            </a:lvl1pPr>
          </a:lstStyle>
          <a:p>
            <a:r>
              <a:rPr lang="en-US"/>
              <a:t>Click to edit Master title style</a:t>
            </a:r>
            <a:endParaRPr lang="en-GB"/>
          </a:p>
        </p:txBody>
      </p:sp>
      <p:sp>
        <p:nvSpPr>
          <p:cNvPr id="3" name="Subtitle 2"/>
          <p:cNvSpPr>
            <a:spLocks noGrp="1"/>
          </p:cNvSpPr>
          <p:nvPr>
            <p:ph type="subTitle" idx="1"/>
          </p:nvPr>
        </p:nvSpPr>
        <p:spPr>
          <a:xfrm>
            <a:off x="1104900" y="4289400"/>
            <a:ext cx="10001251" cy="361800"/>
          </a:xfrm>
        </p:spPr>
        <p:txBody>
          <a:bodyPr/>
          <a:lstStyle>
            <a:lvl1pPr marL="0" indent="0" algn="l">
              <a:buNone/>
              <a:defRPr sz="2000" b="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dirty="0"/>
          </a:p>
        </p:txBody>
      </p:sp>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04900" y="525798"/>
            <a:ext cx="4027200" cy="807254"/>
          </a:xfrm>
          <a:prstGeom prst="rect">
            <a:avLst/>
          </a:prstGeom>
        </p:spPr>
      </p:pic>
      <p:sp>
        <p:nvSpPr>
          <p:cNvPr id="11" name="Text Placeholder 10"/>
          <p:cNvSpPr>
            <a:spLocks noGrp="1"/>
          </p:cNvSpPr>
          <p:nvPr>
            <p:ph type="body" sz="quarter" idx="10"/>
          </p:nvPr>
        </p:nvSpPr>
        <p:spPr>
          <a:xfrm>
            <a:off x="1104901" y="5481750"/>
            <a:ext cx="6239100" cy="979374"/>
          </a:xfrm>
        </p:spPr>
        <p:txBody>
          <a:bodyPr/>
          <a:lstStyle>
            <a:lvl1pPr>
              <a:spcBef>
                <a:spcPts val="0"/>
              </a:spcBef>
              <a:defRPr sz="1400">
                <a:solidFill>
                  <a:schemeClr val="bg1"/>
                </a:solidFill>
              </a:defRPr>
            </a:lvl1pPr>
            <a:lvl2pPr marL="0" indent="0">
              <a:spcBef>
                <a:spcPts val="0"/>
              </a:spcBef>
              <a:buNone/>
              <a:defRPr sz="1400">
                <a:solidFill>
                  <a:schemeClr val="bg1"/>
                </a:solidFill>
              </a:defRPr>
            </a:lvl2pPr>
            <a:lvl3pPr marL="0" indent="0">
              <a:spcBef>
                <a:spcPts val="567"/>
              </a:spcBef>
              <a:buNone/>
              <a:defRPr sz="1400">
                <a:solidFill>
                  <a:schemeClr val="bg1"/>
                </a:solidFill>
              </a:defRPr>
            </a:lvl3pPr>
            <a:lvl4pPr>
              <a:spcBef>
                <a:spcPts val="0"/>
              </a:spcBef>
              <a:defRPr sz="1400">
                <a:solidFill>
                  <a:schemeClr val="bg1"/>
                </a:solidFill>
              </a:defRPr>
            </a:lvl4pPr>
            <a:lvl5pPr>
              <a:spcBef>
                <a:spcPts val="0"/>
              </a:spcBef>
              <a:defRPr sz="1400">
                <a:solidFill>
                  <a:schemeClr val="bg1"/>
                </a:solidFill>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44762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68825-7F61-41B7-8F41-5846BDE604B8}" type="datetimeFigureOut">
              <a:rPr lang="en-GB" smtClean="0"/>
              <a:t>03/04/2017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20612230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5868825-7F61-41B7-8F41-5846BDE604B8}" type="datetimeFigureOut">
              <a:rPr lang="en-GB" smtClean="0"/>
              <a:t>03/04/2017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23115280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5868825-7F61-41B7-8F41-5846BDE604B8}" type="datetimeFigureOut">
              <a:rPr lang="en-GB" smtClean="0"/>
              <a:t>03/04/2017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3990936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5868825-7F61-41B7-8F41-5846BDE604B8}" type="datetimeFigureOut">
              <a:rPr lang="en-GB" smtClean="0"/>
              <a:t>03/04/2017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17948772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868825-7F61-41B7-8F41-5846BDE604B8}" type="datetimeFigureOut">
              <a:rPr lang="en-GB" smtClean="0"/>
              <a:t>03/04/2017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2049797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68825-7F61-41B7-8F41-5846BDE604B8}" type="datetimeFigureOut">
              <a:rPr lang="en-GB" smtClean="0"/>
              <a:t>03/04/2017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28236495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5868825-7F61-41B7-8F41-5846BDE604B8}" type="datetimeFigureOut">
              <a:rPr lang="en-GB" smtClean="0"/>
              <a:t>03/04/2017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27723882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5868825-7F61-41B7-8F41-5846BDE604B8}" type="datetimeFigureOut">
              <a:rPr lang="en-GB" smtClean="0"/>
              <a:t>03/04/2017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32208409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65868825-7F61-41B7-8F41-5846BDE604B8}" type="datetimeFigureOut">
              <a:rPr lang="en-GB" smtClean="0"/>
              <a:t>03/04/2017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23780124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5868825-7F61-41B7-8F41-5846BDE604B8}" type="datetimeFigureOut">
              <a:rPr lang="en-GB" smtClean="0"/>
              <a:t>03/04/2017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3046508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20p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4" name="Text Placeholder 3"/>
          <p:cNvSpPr>
            <a:spLocks noGrp="1"/>
          </p:cNvSpPr>
          <p:nvPr>
            <p:ph type="body" sz="quarter" idx="10"/>
          </p:nvPr>
        </p:nvSpPr>
        <p:spPr>
          <a:xfrm>
            <a:off x="1104900" y="1881075"/>
            <a:ext cx="10001251" cy="4040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Text Placeholder 5"/>
          <p:cNvSpPr>
            <a:spLocks noGrp="1"/>
          </p:cNvSpPr>
          <p:nvPr>
            <p:ph type="body" sz="quarter" idx="11"/>
          </p:nvPr>
        </p:nvSpPr>
        <p:spPr>
          <a:xfrm>
            <a:off x="1104900" y="914401"/>
            <a:ext cx="10001251" cy="276225"/>
          </a:xfrm>
        </p:spPr>
        <p:txBody>
          <a:bodyPr/>
          <a:lstStyle>
            <a:lvl1pPr>
              <a:defRPr sz="2000" b="0">
                <a:solidFill>
                  <a:schemeClr val="tx1"/>
                </a:solidFill>
              </a:defRPr>
            </a:lvl1pPr>
          </a:lstStyle>
          <a:p>
            <a:pPr lvl="0"/>
            <a:r>
              <a:rPr lang="en-US"/>
              <a:t>Click to edit Master text styles</a:t>
            </a:r>
          </a:p>
        </p:txBody>
      </p:sp>
      <p:sp>
        <p:nvSpPr>
          <p:cNvPr id="3" name="Slide Number Placeholder 2"/>
          <p:cNvSpPr>
            <a:spLocks noGrp="1"/>
          </p:cNvSpPr>
          <p:nvPr>
            <p:ph type="sldNum" sz="quarter" idx="12"/>
          </p:nvPr>
        </p:nvSpPr>
        <p:spPr/>
        <p:txBody>
          <a:bodyPr/>
          <a:lstStyle/>
          <a:p>
            <a:fld id="{7D300DB9-A23F-43BD-B7EF-862D750C72E7}" type="slidenum">
              <a:rPr lang="en-IE" smtClean="0"/>
              <a:t>‹#›</a:t>
            </a:fld>
            <a:endParaRPr lang="en-IE"/>
          </a:p>
        </p:txBody>
      </p:sp>
    </p:spTree>
    <p:extLst>
      <p:ext uri="{BB962C8B-B14F-4D97-AF65-F5344CB8AC3E}">
        <p14:creationId xmlns:p14="http://schemas.microsoft.com/office/powerpoint/2010/main" val="227983599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5868825-7F61-41B7-8F41-5846BDE604B8}" type="datetimeFigureOut">
              <a:rPr lang="en-GB" smtClean="0"/>
              <a:t>03/04/2017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FFBFEC-732C-432C-B4DB-114FABD770E8}" type="slidenum">
              <a:rPr lang="en-GB" smtClean="0"/>
              <a:t>‹#›</a:t>
            </a:fld>
            <a:endParaRPr lang="en-GB"/>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872574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5868825-7F61-41B7-8F41-5846BDE604B8}" type="datetimeFigureOut">
              <a:rPr lang="en-GB" smtClean="0"/>
              <a:t>03/04/2017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18529468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5868825-7F61-41B7-8F41-5846BDE604B8}" type="datetimeFigureOut">
              <a:rPr lang="en-GB" smtClean="0"/>
              <a:t>03/04/2017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FFBFEC-732C-432C-B4DB-114FABD770E8}" type="slidenum">
              <a:rPr lang="en-GB" smtClean="0"/>
              <a:t>‹#›</a:t>
            </a:fld>
            <a:endParaRPr lang="en-GB"/>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7312964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5868825-7F61-41B7-8F41-5846BDE604B8}" type="datetimeFigureOut">
              <a:rPr lang="en-GB" smtClean="0"/>
              <a:t>03/04/2017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332936297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68825-7F61-41B7-8F41-5846BDE604B8}" type="datetimeFigureOut">
              <a:rPr lang="en-GB" smtClean="0"/>
              <a:t>03/04/2017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5678952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68825-7F61-41B7-8F41-5846BDE604B8}" type="datetimeFigureOut">
              <a:rPr lang="en-GB" smtClean="0"/>
              <a:t>03/04/2017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FFBFEC-732C-432C-B4DB-114FABD770E8}" type="slidenum">
              <a:rPr lang="en-GB" smtClean="0"/>
              <a:t>‹#›</a:t>
            </a:fld>
            <a:endParaRPr lang="en-GB"/>
          </a:p>
        </p:txBody>
      </p:sp>
    </p:spTree>
    <p:extLst>
      <p:ext uri="{BB962C8B-B14F-4D97-AF65-F5344CB8AC3E}">
        <p14:creationId xmlns:p14="http://schemas.microsoft.com/office/powerpoint/2010/main" val="3705237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mp; 2 Column Content 20pt">
    <p:spTree>
      <p:nvGrpSpPr>
        <p:cNvPr id="1" name=""/>
        <p:cNvGrpSpPr/>
        <p:nvPr/>
      </p:nvGrpSpPr>
      <p:grpSpPr>
        <a:xfrm>
          <a:off x="0" y="0"/>
          <a:ext cx="0" cy="0"/>
          <a:chOff x="0" y="0"/>
          <a:chExt cx="0" cy="0"/>
        </a:xfrm>
      </p:grpSpPr>
      <p:sp>
        <p:nvSpPr>
          <p:cNvPr id="5" name="Rectangle 4"/>
          <p:cNvSpPr/>
          <p:nvPr userDrawn="1"/>
        </p:nvSpPr>
        <p:spPr>
          <a:xfrm>
            <a:off x="0" y="5819776"/>
            <a:ext cx="12192000" cy="1036637"/>
          </a:xfrm>
          <a:prstGeom prst="rect">
            <a:avLst/>
          </a:prstGeom>
          <a:solidFill>
            <a:srgbClr val="0E73B9"/>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727075" indent="0" algn="l"/>
            <a:endParaRPr lang="en-GB" sz="100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8551" y="6046349"/>
            <a:ext cx="2746965" cy="550631"/>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sp>
        <p:nvSpPr>
          <p:cNvPr id="8" name="Text Placeholder 5"/>
          <p:cNvSpPr>
            <a:spLocks noGrp="1"/>
          </p:cNvSpPr>
          <p:nvPr>
            <p:ph type="body" sz="quarter" idx="11"/>
          </p:nvPr>
        </p:nvSpPr>
        <p:spPr>
          <a:xfrm>
            <a:off x="1104900" y="914401"/>
            <a:ext cx="10001251" cy="276225"/>
          </a:xfrm>
        </p:spPr>
        <p:txBody>
          <a:bodyPr/>
          <a:lstStyle>
            <a:lvl1pPr>
              <a:defRPr sz="2000" b="0">
                <a:solidFill>
                  <a:schemeClr val="tx1"/>
                </a:solidFill>
              </a:defRPr>
            </a:lvl1pPr>
          </a:lstStyle>
          <a:p>
            <a:pPr lvl="0"/>
            <a:r>
              <a:rPr lang="en-US"/>
              <a:t>Click to edit Master text styles</a:t>
            </a:r>
          </a:p>
        </p:txBody>
      </p:sp>
      <p:cxnSp>
        <p:nvCxnSpPr>
          <p:cNvPr id="6" name="Straight Connector 5"/>
          <p:cNvCxnSpPr/>
          <p:nvPr userDrawn="1"/>
        </p:nvCxnSpPr>
        <p:spPr>
          <a:xfrm>
            <a:off x="0" y="1438275"/>
            <a:ext cx="12192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Text Placeholder 3"/>
          <p:cNvSpPr>
            <a:spLocks noGrp="1"/>
          </p:cNvSpPr>
          <p:nvPr>
            <p:ph type="body" sz="quarter" idx="10"/>
          </p:nvPr>
        </p:nvSpPr>
        <p:spPr>
          <a:xfrm>
            <a:off x="1104900" y="1881075"/>
            <a:ext cx="10001251" cy="4040188"/>
          </a:xfrm>
        </p:spPr>
        <p:txBody>
          <a:bodyPr/>
          <a:lstStyle>
            <a:lvl1pPr>
              <a:defRPr sz="2400" b="0"/>
            </a:lvl1pPr>
            <a:lvl4pPr marL="1168400" indent="-342900">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 name="Slide Number Placeholder 2"/>
          <p:cNvSpPr>
            <a:spLocks noGrp="1"/>
          </p:cNvSpPr>
          <p:nvPr>
            <p:ph type="sldNum" sz="quarter" idx="12"/>
          </p:nvPr>
        </p:nvSpPr>
        <p:spPr>
          <a:xfrm>
            <a:off x="9448800" y="5445540"/>
            <a:ext cx="2743200" cy="365125"/>
          </a:xfrm>
        </p:spPr>
        <p:txBody>
          <a:bodyPr/>
          <a:lstStyle/>
          <a:p>
            <a:fld id="{7D300DB9-A23F-43BD-B7EF-862D750C72E7}" type="slidenum">
              <a:rPr lang="en-IE" smtClean="0"/>
              <a:t>‹#›</a:t>
            </a:fld>
            <a:endParaRPr lang="en-IE"/>
          </a:p>
        </p:txBody>
      </p:sp>
    </p:spTree>
    <p:extLst>
      <p:ext uri="{BB962C8B-B14F-4D97-AF65-F5344CB8AC3E}">
        <p14:creationId xmlns:p14="http://schemas.microsoft.com/office/powerpoint/2010/main" val="164015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Title &amp; 2 Column Content 20pt">
    <p:spTree>
      <p:nvGrpSpPr>
        <p:cNvPr id="1" name=""/>
        <p:cNvGrpSpPr/>
        <p:nvPr/>
      </p:nvGrpSpPr>
      <p:grpSpPr>
        <a:xfrm>
          <a:off x="0" y="0"/>
          <a:ext cx="0" cy="0"/>
          <a:chOff x="0" y="0"/>
          <a:chExt cx="0" cy="0"/>
        </a:xfrm>
      </p:grpSpPr>
      <p:sp>
        <p:nvSpPr>
          <p:cNvPr id="5" name="Rectangle 4"/>
          <p:cNvSpPr/>
          <p:nvPr userDrawn="1"/>
        </p:nvSpPr>
        <p:spPr>
          <a:xfrm>
            <a:off x="0" y="5819776"/>
            <a:ext cx="12192000" cy="1036637"/>
          </a:xfrm>
          <a:prstGeom prst="rect">
            <a:avLst/>
          </a:prstGeom>
          <a:solidFill>
            <a:srgbClr val="0E73B9"/>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727075" indent="0" algn="l"/>
            <a:endParaRPr lang="en-GB" sz="100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8551" y="6046349"/>
            <a:ext cx="2746965" cy="550631"/>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sp>
        <p:nvSpPr>
          <p:cNvPr id="4" name="Text Placeholder 3"/>
          <p:cNvSpPr>
            <a:spLocks noGrp="1"/>
          </p:cNvSpPr>
          <p:nvPr>
            <p:ph type="body" sz="quarter" idx="10"/>
          </p:nvPr>
        </p:nvSpPr>
        <p:spPr>
          <a:xfrm>
            <a:off x="1104901" y="1881076"/>
            <a:ext cx="5245099" cy="3163365"/>
          </a:xfrm>
        </p:spPr>
        <p:txBody>
          <a:bodyPr/>
          <a:lstStyle>
            <a:lvl1pPr marL="276225" indent="-276225">
              <a:spcBef>
                <a:spcPts val="900"/>
              </a:spcBef>
              <a:buClr>
                <a:schemeClr val="tx2"/>
              </a:buClr>
              <a:buFont typeface="Arial" panose="020B0604020202020204" pitchFamily="34" charset="0"/>
              <a:buChar char="‒"/>
              <a:defRPr sz="1800" b="0"/>
            </a:lvl1pPr>
            <a:lvl2pPr marL="625475" indent="-233363">
              <a:buFont typeface="Arial" panose="020B0604020202020204" pitchFamily="34" charset="0"/>
              <a:buChar char="•"/>
              <a:defRPr sz="1400"/>
            </a:lvl2pPr>
            <a:lvl3pPr marL="912813" indent="-222250">
              <a:defRPr sz="1400"/>
            </a:lvl3pPr>
            <a:lvl4pPr marL="1128713" indent="-190500">
              <a:defRPr sz="1400"/>
            </a:lvl4pPr>
            <a:lvl5pPr marL="1439863" indent="-185738">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ext Placeholder 5"/>
          <p:cNvSpPr>
            <a:spLocks noGrp="1"/>
          </p:cNvSpPr>
          <p:nvPr>
            <p:ph type="body" sz="quarter" idx="11"/>
          </p:nvPr>
        </p:nvSpPr>
        <p:spPr>
          <a:xfrm>
            <a:off x="1104900" y="914401"/>
            <a:ext cx="10001251" cy="276225"/>
          </a:xfrm>
        </p:spPr>
        <p:txBody>
          <a:bodyPr/>
          <a:lstStyle>
            <a:lvl1pPr>
              <a:defRPr sz="2000" b="0">
                <a:solidFill>
                  <a:schemeClr val="tx1"/>
                </a:solidFill>
              </a:defRPr>
            </a:lvl1pPr>
          </a:lstStyle>
          <a:p>
            <a:pPr lvl="0"/>
            <a:r>
              <a:rPr lang="en-US"/>
              <a:t>Click to edit Master text styles</a:t>
            </a:r>
          </a:p>
        </p:txBody>
      </p:sp>
      <p:cxnSp>
        <p:nvCxnSpPr>
          <p:cNvPr id="6" name="Straight Connector 5"/>
          <p:cNvCxnSpPr/>
          <p:nvPr userDrawn="1"/>
        </p:nvCxnSpPr>
        <p:spPr>
          <a:xfrm>
            <a:off x="0" y="1438275"/>
            <a:ext cx="12192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 Placeholder 3"/>
          <p:cNvSpPr>
            <a:spLocks noGrp="1"/>
          </p:cNvSpPr>
          <p:nvPr>
            <p:ph type="body" sz="quarter" idx="12"/>
          </p:nvPr>
        </p:nvSpPr>
        <p:spPr>
          <a:xfrm>
            <a:off x="6553201" y="1881076"/>
            <a:ext cx="5246400" cy="3163365"/>
          </a:xfrm>
        </p:spPr>
        <p:txBody>
          <a:bodyPr/>
          <a:lstStyle>
            <a:lvl1pPr marL="276225" indent="-276225">
              <a:spcBef>
                <a:spcPts val="900"/>
              </a:spcBef>
              <a:buClr>
                <a:schemeClr val="tx2"/>
              </a:buClr>
              <a:buFont typeface="Arial" panose="020B0604020202020204" pitchFamily="34" charset="0"/>
              <a:buChar char="‒"/>
              <a:defRPr sz="1800" b="0"/>
            </a:lvl1pPr>
            <a:lvl2pPr marL="625475" indent="-233363">
              <a:buFont typeface="Arial" panose="020B0604020202020204" pitchFamily="34" charset="0"/>
              <a:buChar char="•"/>
              <a:defRPr sz="1400"/>
            </a:lvl2pPr>
            <a:lvl3pPr marL="912813" indent="-222250">
              <a:defRPr sz="1400"/>
            </a:lvl3pPr>
            <a:lvl4pPr marL="1128713" indent="-190500">
              <a:defRPr sz="1400"/>
            </a:lvl4pPr>
            <a:lvl5pPr marL="1439863" indent="-185738">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 name="Slide Number Placeholder 2"/>
          <p:cNvSpPr>
            <a:spLocks noGrp="1"/>
          </p:cNvSpPr>
          <p:nvPr>
            <p:ph type="sldNum" sz="quarter" idx="13"/>
          </p:nvPr>
        </p:nvSpPr>
        <p:spPr>
          <a:xfrm>
            <a:off x="9448800" y="5454970"/>
            <a:ext cx="2743200" cy="365125"/>
          </a:xfrm>
        </p:spPr>
        <p:txBody>
          <a:bodyPr/>
          <a:lstStyle/>
          <a:p>
            <a:fld id="{7D300DB9-A23F-43BD-B7EF-862D750C72E7}" type="slidenum">
              <a:rPr lang="en-IE" smtClean="0"/>
              <a:t>‹#›</a:t>
            </a:fld>
            <a:endParaRPr lang="en-IE"/>
          </a:p>
        </p:txBody>
      </p:sp>
    </p:spTree>
    <p:extLst>
      <p:ext uri="{BB962C8B-B14F-4D97-AF65-F5344CB8AC3E}">
        <p14:creationId xmlns:p14="http://schemas.microsoft.com/office/powerpoint/2010/main" val="17399243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Content &amp; Image">
    <p:spTree>
      <p:nvGrpSpPr>
        <p:cNvPr id="1" name=""/>
        <p:cNvGrpSpPr/>
        <p:nvPr/>
      </p:nvGrpSpPr>
      <p:grpSpPr>
        <a:xfrm>
          <a:off x="0" y="0"/>
          <a:ext cx="0" cy="0"/>
          <a:chOff x="0" y="0"/>
          <a:chExt cx="0" cy="0"/>
        </a:xfrm>
      </p:grpSpPr>
      <p:sp>
        <p:nvSpPr>
          <p:cNvPr id="5" name="Picture Placeholder 4"/>
          <p:cNvSpPr>
            <a:spLocks noGrp="1"/>
          </p:cNvSpPr>
          <p:nvPr>
            <p:ph type="pic" sz="quarter" idx="12" hasCustomPrompt="1"/>
          </p:nvPr>
        </p:nvSpPr>
        <p:spPr>
          <a:xfrm>
            <a:off x="6585600" y="1438276"/>
            <a:ext cx="5606400" cy="4736282"/>
          </a:xfrm>
          <a:solidFill>
            <a:schemeClr val="accent4"/>
          </a:solidFill>
        </p:spPr>
        <p:txBody>
          <a:bodyPr tIns="0" anchor="ctr" anchorCtr="0"/>
          <a:lstStyle>
            <a:lvl1pPr algn="ctr">
              <a:defRPr sz="1600" b="0">
                <a:solidFill>
                  <a:schemeClr val="accent3"/>
                </a:solidFill>
              </a:defRPr>
            </a:lvl1pPr>
          </a:lstStyle>
          <a:p>
            <a:r>
              <a:rPr lang="en-GB"/>
              <a:t>IMAGE</a:t>
            </a:r>
          </a:p>
        </p:txBody>
      </p:sp>
      <p:sp>
        <p:nvSpPr>
          <p:cNvPr id="2" name="Title 1"/>
          <p:cNvSpPr>
            <a:spLocks noGrp="1"/>
          </p:cNvSpPr>
          <p:nvPr>
            <p:ph type="title"/>
          </p:nvPr>
        </p:nvSpPr>
        <p:spPr/>
        <p:txBody>
          <a:bodyPr/>
          <a:lstStyle/>
          <a:p>
            <a:r>
              <a:rPr lang="en-US"/>
              <a:t>Click to edit Master title style</a:t>
            </a:r>
            <a:endParaRPr lang="en-GB"/>
          </a:p>
        </p:txBody>
      </p:sp>
      <p:sp>
        <p:nvSpPr>
          <p:cNvPr id="4" name="Text Placeholder 3"/>
          <p:cNvSpPr>
            <a:spLocks noGrp="1"/>
          </p:cNvSpPr>
          <p:nvPr>
            <p:ph type="body" sz="quarter" idx="10"/>
          </p:nvPr>
        </p:nvSpPr>
        <p:spPr>
          <a:xfrm>
            <a:off x="1104901" y="1905000"/>
            <a:ext cx="5092700" cy="3987688"/>
          </a:xfrm>
        </p:spPr>
        <p:txBody>
          <a:bodyPr/>
          <a:lstStyle>
            <a:lvl1pPr marL="238125" indent="-238125">
              <a:spcBef>
                <a:spcPts val="850"/>
              </a:spcBef>
              <a:buClr>
                <a:schemeClr val="tx2"/>
              </a:buClr>
              <a:buFont typeface="Calibri" panose="020F0502020204030204" pitchFamily="34" charset="0"/>
              <a:buChar char="–"/>
              <a:defRPr sz="1800" b="0"/>
            </a:lvl1pPr>
            <a:lvl2pPr marL="503238" indent="-207963">
              <a:spcBef>
                <a:spcPts val="0"/>
              </a:spcBef>
              <a:spcAft>
                <a:spcPts val="567"/>
              </a:spcAft>
              <a:defRPr sz="1400" b="0"/>
            </a:lvl2pPr>
            <a:lvl3pPr>
              <a:defRPr sz="1400" b="0"/>
            </a:lvl3pPr>
            <a:lvl4pPr>
              <a:defRPr sz="1400" b="0"/>
            </a:lvl4pPr>
            <a:lvl5pPr>
              <a:defRPr sz="1400" b="0"/>
            </a:lvl5pPr>
          </a:lstStyle>
          <a:p>
            <a:pPr lvl="0"/>
            <a:r>
              <a:rPr lang="en-US" dirty="0"/>
              <a:t>Click to edit Master text styles</a:t>
            </a:r>
          </a:p>
          <a:p>
            <a:pPr lvl="1"/>
            <a:r>
              <a:rPr lang="en-US" dirty="0"/>
              <a:t>Second level</a:t>
            </a:r>
          </a:p>
        </p:txBody>
      </p:sp>
      <p:sp>
        <p:nvSpPr>
          <p:cNvPr id="6" name="Text Placeholder 5"/>
          <p:cNvSpPr>
            <a:spLocks noGrp="1"/>
          </p:cNvSpPr>
          <p:nvPr>
            <p:ph type="body" sz="quarter" idx="11"/>
          </p:nvPr>
        </p:nvSpPr>
        <p:spPr>
          <a:xfrm>
            <a:off x="1104900" y="914401"/>
            <a:ext cx="10001251" cy="276225"/>
          </a:xfrm>
        </p:spPr>
        <p:txBody>
          <a:bodyPr/>
          <a:lstStyle>
            <a:lvl1pPr>
              <a:defRPr sz="2000" b="0">
                <a:solidFill>
                  <a:schemeClr val="tx1"/>
                </a:solidFill>
              </a:defRPr>
            </a:lvl1pPr>
          </a:lstStyle>
          <a:p>
            <a:pPr lvl="0"/>
            <a:r>
              <a:rPr lang="en-US"/>
              <a:t>Click to edit Master text styles</a:t>
            </a:r>
          </a:p>
        </p:txBody>
      </p:sp>
      <p:sp>
        <p:nvSpPr>
          <p:cNvPr id="8" name="Rectangle 7"/>
          <p:cNvSpPr/>
          <p:nvPr userDrawn="1"/>
        </p:nvSpPr>
        <p:spPr>
          <a:xfrm>
            <a:off x="0" y="6498000"/>
            <a:ext cx="12192000" cy="360000"/>
          </a:xfrm>
          <a:prstGeom prst="rect">
            <a:avLst/>
          </a:prstGeom>
          <a:solidFill>
            <a:srgbClr val="0E73B9"/>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727075" indent="0" algn="l"/>
            <a:r>
              <a:rPr lang="en-GB" sz="1000" b="1"/>
              <a:t>Trinity College Dublin, </a:t>
            </a:r>
            <a:r>
              <a:rPr lang="en-GB" sz="1000"/>
              <a:t>The University of Dublin</a:t>
            </a:r>
          </a:p>
        </p:txBody>
      </p:sp>
      <p:cxnSp>
        <p:nvCxnSpPr>
          <p:cNvPr id="7" name="Straight Connector 6"/>
          <p:cNvCxnSpPr/>
          <p:nvPr userDrawn="1"/>
        </p:nvCxnSpPr>
        <p:spPr>
          <a:xfrm>
            <a:off x="0" y="1438275"/>
            <a:ext cx="12192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3"/>
          </p:nvPr>
        </p:nvSpPr>
        <p:spPr/>
        <p:txBody>
          <a:bodyPr/>
          <a:lstStyle/>
          <a:p>
            <a:fld id="{7D300DB9-A23F-43BD-B7EF-862D750C72E7}" type="slidenum">
              <a:rPr lang="en-IE" smtClean="0"/>
              <a:t>‹#›</a:t>
            </a:fld>
            <a:endParaRPr lang="en-IE"/>
          </a:p>
        </p:txBody>
      </p:sp>
    </p:spTree>
    <p:extLst>
      <p:ext uri="{BB962C8B-B14F-4D97-AF65-F5344CB8AC3E}">
        <p14:creationId xmlns:p14="http://schemas.microsoft.com/office/powerpoint/2010/main" val="3498561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amp; Image">
    <p:spTree>
      <p:nvGrpSpPr>
        <p:cNvPr id="1" name=""/>
        <p:cNvGrpSpPr/>
        <p:nvPr/>
      </p:nvGrpSpPr>
      <p:grpSpPr>
        <a:xfrm>
          <a:off x="0" y="0"/>
          <a:ext cx="0" cy="0"/>
          <a:chOff x="0" y="0"/>
          <a:chExt cx="0" cy="0"/>
        </a:xfrm>
      </p:grpSpPr>
      <p:sp>
        <p:nvSpPr>
          <p:cNvPr id="5" name="Picture Placeholder 4"/>
          <p:cNvSpPr>
            <a:spLocks noGrp="1"/>
          </p:cNvSpPr>
          <p:nvPr>
            <p:ph type="pic" sz="quarter" idx="12" hasCustomPrompt="1"/>
          </p:nvPr>
        </p:nvSpPr>
        <p:spPr>
          <a:xfrm>
            <a:off x="0" y="1438275"/>
            <a:ext cx="12192000" cy="4708001"/>
          </a:xfrm>
          <a:solidFill>
            <a:schemeClr val="accent4"/>
          </a:solidFill>
        </p:spPr>
        <p:txBody>
          <a:bodyPr tIns="0" anchor="ctr" anchorCtr="0"/>
          <a:lstStyle>
            <a:lvl1pPr algn="ctr">
              <a:defRPr sz="1600" b="0">
                <a:solidFill>
                  <a:schemeClr val="accent3"/>
                </a:solidFill>
              </a:defRPr>
            </a:lvl1pPr>
          </a:lstStyle>
          <a:p>
            <a:r>
              <a:rPr lang="en-GB"/>
              <a:t>IMAGE</a:t>
            </a:r>
          </a:p>
        </p:txBody>
      </p:sp>
      <p:sp>
        <p:nvSpPr>
          <p:cNvPr id="2" name="Title 1"/>
          <p:cNvSpPr>
            <a:spLocks noGrp="1"/>
          </p:cNvSpPr>
          <p:nvPr>
            <p:ph type="title"/>
          </p:nvPr>
        </p:nvSpPr>
        <p:spPr/>
        <p:txBody>
          <a:bodyPr/>
          <a:lstStyle/>
          <a:p>
            <a:r>
              <a:rPr lang="en-US"/>
              <a:t>Click to edit Master title style</a:t>
            </a:r>
            <a:endParaRPr lang="en-GB"/>
          </a:p>
        </p:txBody>
      </p:sp>
      <p:sp>
        <p:nvSpPr>
          <p:cNvPr id="6" name="Text Placeholder 5"/>
          <p:cNvSpPr>
            <a:spLocks noGrp="1"/>
          </p:cNvSpPr>
          <p:nvPr>
            <p:ph type="body" sz="quarter" idx="11"/>
          </p:nvPr>
        </p:nvSpPr>
        <p:spPr>
          <a:xfrm>
            <a:off x="1104900" y="914401"/>
            <a:ext cx="10001251" cy="276225"/>
          </a:xfrm>
        </p:spPr>
        <p:txBody>
          <a:bodyPr/>
          <a:lstStyle>
            <a:lvl1pPr>
              <a:defRPr sz="2000" b="0">
                <a:solidFill>
                  <a:schemeClr val="tx1"/>
                </a:solidFill>
              </a:defRPr>
            </a:lvl1pPr>
          </a:lstStyle>
          <a:p>
            <a:pPr lvl="0"/>
            <a:r>
              <a:rPr lang="en-US"/>
              <a:t>Click to edit Master text styles</a:t>
            </a:r>
          </a:p>
        </p:txBody>
      </p:sp>
      <p:sp>
        <p:nvSpPr>
          <p:cNvPr id="8" name="Rectangle 7"/>
          <p:cNvSpPr/>
          <p:nvPr userDrawn="1"/>
        </p:nvSpPr>
        <p:spPr>
          <a:xfrm>
            <a:off x="0" y="6466788"/>
            <a:ext cx="12192000" cy="391212"/>
          </a:xfrm>
          <a:prstGeom prst="rect">
            <a:avLst/>
          </a:prstGeom>
          <a:solidFill>
            <a:srgbClr val="0E73B9"/>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727075" indent="0" algn="l"/>
            <a:r>
              <a:rPr lang="en-GB" sz="1000" b="1"/>
              <a:t>Trinity College Dublin, </a:t>
            </a:r>
            <a:r>
              <a:rPr lang="en-GB" sz="1000"/>
              <a:t>The University of Dublin</a:t>
            </a:r>
          </a:p>
        </p:txBody>
      </p:sp>
      <p:cxnSp>
        <p:nvCxnSpPr>
          <p:cNvPr id="7" name="Straight Connector 6"/>
          <p:cNvCxnSpPr/>
          <p:nvPr userDrawn="1"/>
        </p:nvCxnSpPr>
        <p:spPr>
          <a:xfrm>
            <a:off x="0" y="1438275"/>
            <a:ext cx="12192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3"/>
          </p:nvPr>
        </p:nvSpPr>
        <p:spPr/>
        <p:txBody>
          <a:bodyPr/>
          <a:lstStyle/>
          <a:p>
            <a:fld id="{7D300DB9-A23F-43BD-B7EF-862D750C72E7}" type="slidenum">
              <a:rPr lang="en-IE" smtClean="0"/>
              <a:t>‹#›</a:t>
            </a:fld>
            <a:endParaRPr lang="en-IE"/>
          </a:p>
        </p:txBody>
      </p:sp>
    </p:spTree>
    <p:extLst>
      <p:ext uri="{BB962C8B-B14F-4D97-AF65-F5344CB8AC3E}">
        <p14:creationId xmlns:p14="http://schemas.microsoft.com/office/powerpoint/2010/main" val="1651021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 t="3974" r="3958" b="558"/>
          <a:stretch/>
        </p:blipFill>
        <p:spPr>
          <a:xfrm>
            <a:off x="0" y="0"/>
            <a:ext cx="12192000" cy="6858000"/>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04900" y="525798"/>
            <a:ext cx="4027200" cy="807254"/>
          </a:xfrm>
          <a:prstGeom prst="rect">
            <a:avLst/>
          </a:prstGeom>
        </p:spPr>
      </p:pic>
      <p:sp>
        <p:nvSpPr>
          <p:cNvPr id="2" name="Title 1"/>
          <p:cNvSpPr>
            <a:spLocks noGrp="1"/>
          </p:cNvSpPr>
          <p:nvPr>
            <p:ph type="ctrTitle"/>
          </p:nvPr>
        </p:nvSpPr>
        <p:spPr>
          <a:xfrm>
            <a:off x="1104899" y="3715200"/>
            <a:ext cx="10001252" cy="554850"/>
          </a:xfrm>
        </p:spPr>
        <p:txBody>
          <a:bodyPr/>
          <a:lstStyle>
            <a:lvl1pPr algn="l">
              <a:defRPr sz="4200">
                <a:solidFill>
                  <a:schemeClr val="bg1"/>
                </a:solidFill>
              </a:defRPr>
            </a:lvl1pPr>
          </a:lstStyle>
          <a:p>
            <a:r>
              <a:rPr lang="en-US"/>
              <a:t>Click to edit Master title style</a:t>
            </a:r>
            <a:endParaRPr lang="en-GB"/>
          </a:p>
        </p:txBody>
      </p:sp>
    </p:spTree>
    <p:extLst>
      <p:ext uri="{BB962C8B-B14F-4D97-AF65-F5344CB8AC3E}">
        <p14:creationId xmlns:p14="http://schemas.microsoft.com/office/powerpoint/2010/main" val="1980733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Slide Number Placeholder 2"/>
          <p:cNvSpPr>
            <a:spLocks noGrp="1"/>
          </p:cNvSpPr>
          <p:nvPr>
            <p:ph type="sldNum" sz="quarter" idx="10"/>
          </p:nvPr>
        </p:nvSpPr>
        <p:spPr/>
        <p:txBody>
          <a:bodyPr/>
          <a:lstStyle/>
          <a:p>
            <a:fld id="{7D300DB9-A23F-43BD-B7EF-862D750C72E7}" type="slidenum">
              <a:rPr lang="en-IE" smtClean="0"/>
              <a:t>‹#›</a:t>
            </a:fld>
            <a:endParaRPr lang="en-IE"/>
          </a:p>
        </p:txBody>
      </p:sp>
    </p:spTree>
    <p:extLst>
      <p:ext uri="{BB962C8B-B14F-4D97-AF65-F5344CB8AC3E}">
        <p14:creationId xmlns:p14="http://schemas.microsoft.com/office/powerpoint/2010/main" val="684720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5868825-7F61-41B7-8F41-5846BDE604B8}" type="datetimeFigureOut">
              <a:rPr lang="en-GB" smtClean="0"/>
              <a:t>03/04/2017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FFBFEC-732C-432C-B4DB-114FABD770E8}" type="slidenum">
              <a:rPr lang="en-GB" smtClean="0"/>
              <a:t>‹#›</a:t>
            </a:fld>
            <a:endParaRPr lang="en-GB"/>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35095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slideLayout" Target="../slideLayouts/slideLayout21.xml"/><Relationship Id="rId18"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17" Type="http://schemas.openxmlformats.org/officeDocument/2006/relationships/slideLayout" Target="../slideLayouts/slideLayout25.xml"/><Relationship Id="rId2" Type="http://schemas.openxmlformats.org/officeDocument/2006/relationships/slideLayout" Target="../slideLayouts/slideLayout10.xml"/><Relationship Id="rId16" Type="http://schemas.openxmlformats.org/officeDocument/2006/relationships/slideLayout" Target="../slideLayouts/slideLayout24.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5" Type="http://schemas.openxmlformats.org/officeDocument/2006/relationships/slideLayout" Target="../slideLayouts/slideLayout2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04899" y="360000"/>
            <a:ext cx="10001252" cy="561600"/>
          </a:xfrm>
          <a:prstGeom prst="rect">
            <a:avLst/>
          </a:prstGeom>
        </p:spPr>
        <p:txBody>
          <a:bodyPr vert="horz" lIns="0" tIns="0" rIns="0" bIns="0" rtlCol="0" anchor="b" anchorCtr="0">
            <a:noAutofit/>
          </a:bodyPr>
          <a:lstStyle/>
          <a:p>
            <a:r>
              <a:rPr lang="en-US" dirty="0"/>
              <a:t>Click to edit Master title style</a:t>
            </a:r>
            <a:endParaRPr lang="en-GB" dirty="0"/>
          </a:p>
        </p:txBody>
      </p:sp>
      <p:sp>
        <p:nvSpPr>
          <p:cNvPr id="3" name="Text Placeholder 2"/>
          <p:cNvSpPr>
            <a:spLocks noGrp="1"/>
          </p:cNvSpPr>
          <p:nvPr>
            <p:ph type="body" idx="1"/>
          </p:nvPr>
        </p:nvSpPr>
        <p:spPr>
          <a:xfrm>
            <a:off x="1104900" y="1871551"/>
            <a:ext cx="10001251" cy="409680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1" name="Rectangle 10"/>
          <p:cNvSpPr/>
          <p:nvPr/>
        </p:nvSpPr>
        <p:spPr>
          <a:xfrm>
            <a:off x="0" y="6498000"/>
            <a:ext cx="12192000" cy="360000"/>
          </a:xfrm>
          <a:prstGeom prst="rect">
            <a:avLst/>
          </a:prstGeom>
          <a:solidFill>
            <a:srgbClr val="0E73B9"/>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727075" indent="0" algn="l"/>
            <a:r>
              <a:rPr lang="en-GB" sz="1000" b="1"/>
              <a:t>Trinity College Dublin, </a:t>
            </a:r>
            <a:r>
              <a:rPr lang="en-GB" sz="1000"/>
              <a:t>The University of Dublin</a:t>
            </a:r>
          </a:p>
        </p:txBody>
      </p:sp>
      <p:cxnSp>
        <p:nvCxnSpPr>
          <p:cNvPr id="6" name="Straight Connector 5"/>
          <p:cNvCxnSpPr/>
          <p:nvPr/>
        </p:nvCxnSpPr>
        <p:spPr>
          <a:xfrm>
            <a:off x="0" y="1438275"/>
            <a:ext cx="12192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4"/>
          </p:nvPr>
        </p:nvSpPr>
        <p:spPr>
          <a:xfrm>
            <a:off x="9448800" y="613370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300DB9-A23F-43BD-B7EF-862D750C72E7}" type="slidenum">
              <a:rPr lang="en-IE" smtClean="0"/>
              <a:t>‹#›</a:t>
            </a:fld>
            <a:endParaRPr lang="en-IE"/>
          </a:p>
        </p:txBody>
      </p:sp>
    </p:spTree>
    <p:extLst>
      <p:ext uri="{BB962C8B-B14F-4D97-AF65-F5344CB8AC3E}">
        <p14:creationId xmlns:p14="http://schemas.microsoft.com/office/powerpoint/2010/main" val="30394464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hf hdr="0" ftr="0" dt="0"/>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342900" indent="-342900" algn="l" defTabSz="914400" rtl="0" eaLnBrk="1" latinLnBrk="0" hangingPunct="1">
        <a:spcBef>
          <a:spcPts val="1417"/>
        </a:spcBef>
        <a:buFont typeface="Arial" pitchFamily="34" charset="0"/>
        <a:buChar char="•"/>
        <a:defRPr sz="2400" b="0" kern="1200">
          <a:solidFill>
            <a:schemeClr val="tx1"/>
          </a:solidFill>
          <a:latin typeface="+mn-lt"/>
          <a:ea typeface="+mn-ea"/>
          <a:cs typeface="+mn-cs"/>
        </a:defRPr>
      </a:lvl1pPr>
      <a:lvl2pPr marL="631825" indent="-3429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895350" indent="-3429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1168400" indent="-342900" algn="l" defTabSz="914400" rtl="0" eaLnBrk="1" latinLnBrk="0" hangingPunct="1">
        <a:spcBef>
          <a:spcPts val="1134"/>
        </a:spcBef>
        <a:buClr>
          <a:schemeClr val="tx2"/>
        </a:buClr>
        <a:buFont typeface="Arial" panose="020B0604020202020204" pitchFamily="34" charset="0"/>
        <a:buChar char="•"/>
        <a:defRPr sz="2000" kern="1200">
          <a:solidFill>
            <a:schemeClr val="tx1"/>
          </a:solidFill>
          <a:latin typeface="+mn-lt"/>
          <a:ea typeface="+mn-ea"/>
          <a:cs typeface="+mn-cs"/>
        </a:defRPr>
      </a:lvl4pPr>
      <a:lvl5pPr marL="1433513" indent="-3429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4/3/2017</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7D300DB9-A23F-43BD-B7EF-862D750C72E7}" type="slidenum">
              <a:rPr lang="en-IE" smtClean="0"/>
              <a:t>‹#›</a:t>
            </a:fld>
            <a:endParaRPr lang="en-IE"/>
          </a:p>
        </p:txBody>
      </p:sp>
    </p:spTree>
    <p:extLst>
      <p:ext uri="{BB962C8B-B14F-4D97-AF65-F5344CB8AC3E}">
        <p14:creationId xmlns:p14="http://schemas.microsoft.com/office/powerpoint/2010/main" val="111081875"/>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hf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50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50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50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4pPr>
      <a:lvl5pPr marL="21145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8.png"/><Relationship Id="rId11" Type="http://schemas.openxmlformats.org/officeDocument/2006/relationships/image" Target="../media/image13.jpg"/><Relationship Id="rId5" Type="http://schemas.openxmlformats.org/officeDocument/2006/relationships/image" Target="../media/image7.jpg"/><Relationship Id="rId10" Type="http://schemas.openxmlformats.org/officeDocument/2006/relationships/image" Target="../media/image12.png"/><Relationship Id="rId4" Type="http://schemas.openxmlformats.org/officeDocument/2006/relationships/image" Target="../media/image6.jp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webm"/><Relationship Id="rId1" Type="http://schemas.microsoft.com/office/2007/relationships/media" Target="../media/media1.webm"/><Relationship Id="rId5" Type="http://schemas.openxmlformats.org/officeDocument/2006/relationships/hyperlink" Target="http://concussionlog.net16.net/"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The Reporting of Concussion in Sport</a:t>
            </a:r>
          </a:p>
        </p:txBody>
      </p:sp>
      <p:sp>
        <p:nvSpPr>
          <p:cNvPr id="3" name="Subtitle 2"/>
          <p:cNvSpPr>
            <a:spLocks noGrp="1"/>
          </p:cNvSpPr>
          <p:nvPr>
            <p:ph type="subTitle" idx="1"/>
          </p:nvPr>
        </p:nvSpPr>
        <p:spPr/>
        <p:txBody>
          <a:bodyPr/>
          <a:lstStyle/>
          <a:p>
            <a:endParaRPr lang="en-GB" dirty="0"/>
          </a:p>
        </p:txBody>
      </p:sp>
      <p:sp>
        <p:nvSpPr>
          <p:cNvPr id="6" name="Text Placeholder 5"/>
          <p:cNvSpPr>
            <a:spLocks noGrp="1"/>
          </p:cNvSpPr>
          <p:nvPr>
            <p:ph type="body" sz="quarter" idx="10"/>
          </p:nvPr>
        </p:nvSpPr>
        <p:spPr/>
        <p:txBody>
          <a:bodyPr/>
          <a:lstStyle/>
          <a:p>
            <a:pPr marL="0" indent="0">
              <a:buNone/>
            </a:pPr>
            <a:r>
              <a:rPr lang="en-GB" dirty="0"/>
              <a:t>Daniel Owen</a:t>
            </a:r>
          </a:p>
          <a:p>
            <a:pPr marL="0" indent="0">
              <a:buNone/>
            </a:pPr>
            <a:r>
              <a:rPr lang="en-GB" dirty="0"/>
              <a:t>13324486</a:t>
            </a:r>
          </a:p>
          <a:p>
            <a:pPr marL="0" indent="0">
              <a:buNone/>
            </a:pPr>
            <a:r>
              <a:rPr lang="en-GB" dirty="0"/>
              <a:t>Computer Science &amp; Business</a:t>
            </a:r>
          </a:p>
          <a:p>
            <a:pPr lvl="2"/>
            <a:endParaRPr lang="en-GB" dirty="0"/>
          </a:p>
          <a:p>
            <a:pPr lvl="2"/>
            <a:r>
              <a:rPr lang="en-GB" dirty="0"/>
              <a:t>Date 04/04/2017</a:t>
            </a:r>
          </a:p>
        </p:txBody>
      </p:sp>
    </p:spTree>
    <p:extLst>
      <p:ext uri="{BB962C8B-B14F-4D97-AF65-F5344CB8AC3E}">
        <p14:creationId xmlns:p14="http://schemas.microsoft.com/office/powerpoint/2010/main" val="16704095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446909"/>
            <a:ext cx="8534400" cy="1507067"/>
          </a:xfrm>
        </p:spPr>
        <p:txBody>
          <a:bodyPr>
            <a:normAutofit/>
          </a:bodyPr>
          <a:lstStyle/>
          <a:p>
            <a:pPr algn="ctr"/>
            <a:r>
              <a:rPr lang="en-GB" sz="5400" dirty="0"/>
              <a:t>Thank You!</a:t>
            </a:r>
          </a:p>
        </p:txBody>
      </p:sp>
    </p:spTree>
    <p:extLst>
      <p:ext uri="{BB962C8B-B14F-4D97-AF65-F5344CB8AC3E}">
        <p14:creationId xmlns:p14="http://schemas.microsoft.com/office/powerpoint/2010/main" val="3140070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Overview</a:t>
            </a:r>
          </a:p>
        </p:txBody>
      </p:sp>
      <p:sp>
        <p:nvSpPr>
          <p:cNvPr id="3" name="Content Placeholder 2"/>
          <p:cNvSpPr>
            <a:spLocks noGrp="1"/>
          </p:cNvSpPr>
          <p:nvPr>
            <p:ph idx="1"/>
          </p:nvPr>
        </p:nvSpPr>
        <p:spPr/>
        <p:txBody>
          <a:bodyPr/>
          <a:lstStyle/>
          <a:p>
            <a:r>
              <a:rPr lang="en-GB" dirty="0"/>
              <a:t>Background</a:t>
            </a:r>
          </a:p>
          <a:p>
            <a:r>
              <a:rPr lang="en-GB" dirty="0"/>
              <a:t>Design</a:t>
            </a:r>
          </a:p>
          <a:p>
            <a:r>
              <a:rPr lang="en-GB" dirty="0"/>
              <a:t>Implementation</a:t>
            </a:r>
          </a:p>
          <a:p>
            <a:r>
              <a:rPr lang="en-GB" dirty="0"/>
              <a:t>Demo</a:t>
            </a:r>
          </a:p>
          <a:p>
            <a:r>
              <a:rPr lang="en-GB" dirty="0"/>
              <a:t>Issues</a:t>
            </a:r>
          </a:p>
          <a:p>
            <a:r>
              <a:rPr lang="en-GB" dirty="0"/>
              <a:t>Evaluation</a:t>
            </a:r>
          </a:p>
          <a:p>
            <a:r>
              <a:rPr lang="en-GB" dirty="0"/>
              <a:t>Conclusions</a:t>
            </a:r>
          </a:p>
        </p:txBody>
      </p:sp>
    </p:spTree>
    <p:extLst>
      <p:ext uri="{BB962C8B-B14F-4D97-AF65-F5344CB8AC3E}">
        <p14:creationId xmlns:p14="http://schemas.microsoft.com/office/powerpoint/2010/main" val="2960783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85015"/>
            <a:ext cx="8534400" cy="1507067"/>
          </a:xfrm>
        </p:spPr>
        <p:txBody>
          <a:bodyPr/>
          <a:lstStyle/>
          <a:p>
            <a:r>
              <a:rPr lang="en-GB" dirty="0"/>
              <a:t>Background</a:t>
            </a:r>
          </a:p>
        </p:txBody>
      </p:sp>
      <p:sp>
        <p:nvSpPr>
          <p:cNvPr id="3" name="Content Placeholder 2"/>
          <p:cNvSpPr>
            <a:spLocks noGrp="1"/>
          </p:cNvSpPr>
          <p:nvPr>
            <p:ph idx="1"/>
          </p:nvPr>
        </p:nvSpPr>
        <p:spPr>
          <a:xfrm>
            <a:off x="684212" y="2297783"/>
            <a:ext cx="8534400" cy="3615267"/>
          </a:xfrm>
        </p:spPr>
        <p:txBody>
          <a:bodyPr/>
          <a:lstStyle/>
          <a:p>
            <a:r>
              <a:rPr lang="en-GB" dirty="0"/>
              <a:t>Why? What reasoning did I have for doing a project on concussion in rugby?</a:t>
            </a:r>
          </a:p>
          <a:p>
            <a:endParaRPr lang="en-GB" dirty="0"/>
          </a:p>
          <a:p>
            <a:r>
              <a:rPr lang="en-GB" dirty="0"/>
              <a:t>Suspected concussions are dealt with differently at both a domestic and professional level.</a:t>
            </a:r>
          </a:p>
          <a:p>
            <a:endParaRPr lang="en-GB" dirty="0"/>
          </a:p>
          <a:p>
            <a:r>
              <a:rPr lang="en-GB" dirty="0"/>
              <a:t>Professional: HIA</a:t>
            </a:r>
          </a:p>
          <a:p>
            <a:r>
              <a:rPr lang="en-GB" dirty="0"/>
              <a:t>Domestic: Law 3.10</a:t>
            </a:r>
          </a:p>
          <a:p>
            <a:endParaRPr lang="en-GB" dirty="0"/>
          </a:p>
          <a:p>
            <a:endParaRPr lang="en-GB"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9453" y="4242560"/>
            <a:ext cx="7327770" cy="1670490"/>
          </a:xfrm>
          <a:prstGeom prst="rect">
            <a:avLst/>
          </a:prstGeom>
        </p:spPr>
      </p:pic>
    </p:spTree>
    <p:extLst>
      <p:ext uri="{BB962C8B-B14F-4D97-AF65-F5344CB8AC3E}">
        <p14:creationId xmlns:p14="http://schemas.microsoft.com/office/powerpoint/2010/main" val="2275208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996380"/>
            <a:ext cx="3684519" cy="1507067"/>
          </a:xfrm>
        </p:spPr>
        <p:txBody>
          <a:bodyPr>
            <a:normAutofit fontScale="90000"/>
          </a:bodyPr>
          <a:lstStyle/>
          <a:p>
            <a:r>
              <a:rPr lang="en-GB" dirty="0"/>
              <a:t>Design &amp; Implementation </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92042" y="542785"/>
            <a:ext cx="2236017" cy="731142"/>
          </a:xfr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41698" y="376951"/>
            <a:ext cx="880637" cy="917149"/>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9083" y="376951"/>
            <a:ext cx="917149" cy="917149"/>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39599" y="379957"/>
            <a:ext cx="1098237" cy="900554"/>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55789" y="1426139"/>
            <a:ext cx="1197401" cy="1197401"/>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197487" y="1393179"/>
            <a:ext cx="1788737" cy="794994"/>
          </a:xfrm>
          <a:prstGeom prst="rect">
            <a:avLst/>
          </a:prstGeom>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969226" y="1632226"/>
            <a:ext cx="2132772" cy="1336585"/>
          </a:xfrm>
          <a:prstGeom prst="rect">
            <a:avLst/>
          </a:prstGeom>
        </p:spPr>
      </p:pic>
      <p:pic>
        <p:nvPicPr>
          <p:cNvPr id="13" name="Picture 1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847017" y="1213266"/>
            <a:ext cx="2531206" cy="1789246"/>
          </a:xfrm>
          <a:prstGeom prst="rect">
            <a:avLst/>
          </a:prstGeom>
        </p:spPr>
      </p:pic>
      <p:pic>
        <p:nvPicPr>
          <p:cNvPr id="14" name="Picture 1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327922" y="322959"/>
            <a:ext cx="1969613" cy="1260552"/>
          </a:xfrm>
          <a:prstGeom prst="rect">
            <a:avLst/>
          </a:prstGeom>
        </p:spPr>
      </p:pic>
      <p:pic>
        <p:nvPicPr>
          <p:cNvPr id="15" name="Picture 14"/>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684519" y="3051227"/>
            <a:ext cx="6910160" cy="3656626"/>
          </a:xfrm>
          <a:prstGeom prst="rect">
            <a:avLst/>
          </a:prstGeom>
        </p:spPr>
      </p:pic>
      <p:sp>
        <p:nvSpPr>
          <p:cNvPr id="16" name="TextBox 15"/>
          <p:cNvSpPr txBox="1"/>
          <p:nvPr/>
        </p:nvSpPr>
        <p:spPr>
          <a:xfrm>
            <a:off x="433633" y="1213266"/>
            <a:ext cx="2413262" cy="646331"/>
          </a:xfrm>
          <a:prstGeom prst="rect">
            <a:avLst/>
          </a:prstGeom>
          <a:noFill/>
        </p:spPr>
        <p:txBody>
          <a:bodyPr wrap="square" rtlCol="0">
            <a:spAutoFit/>
          </a:bodyPr>
          <a:lstStyle/>
          <a:p>
            <a:r>
              <a:rPr lang="en-GB" dirty="0"/>
              <a:t>Software &amp; Technologies </a:t>
            </a:r>
          </a:p>
        </p:txBody>
      </p:sp>
      <p:sp>
        <p:nvSpPr>
          <p:cNvPr id="17" name="Arrow: Right 16"/>
          <p:cNvSpPr/>
          <p:nvPr/>
        </p:nvSpPr>
        <p:spPr>
          <a:xfrm>
            <a:off x="2128630" y="1294100"/>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Arrow: Right 17"/>
          <p:cNvSpPr/>
          <p:nvPr/>
        </p:nvSpPr>
        <p:spPr>
          <a:xfrm>
            <a:off x="2128630" y="3740211"/>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p:cNvSpPr txBox="1"/>
          <p:nvPr/>
        </p:nvSpPr>
        <p:spPr>
          <a:xfrm>
            <a:off x="311085" y="3520862"/>
            <a:ext cx="2184201" cy="1200329"/>
          </a:xfrm>
          <a:prstGeom prst="rect">
            <a:avLst/>
          </a:prstGeom>
          <a:noFill/>
        </p:spPr>
        <p:txBody>
          <a:bodyPr wrap="square" rtlCol="0">
            <a:spAutoFit/>
          </a:bodyPr>
          <a:lstStyle/>
          <a:p>
            <a:r>
              <a:rPr lang="en-GB" dirty="0"/>
              <a:t>Iterative &amp; Incremental Development Model</a:t>
            </a:r>
          </a:p>
        </p:txBody>
      </p:sp>
    </p:spTree>
    <p:extLst>
      <p:ext uri="{BB962C8B-B14F-4D97-AF65-F5344CB8AC3E}">
        <p14:creationId xmlns:p14="http://schemas.microsoft.com/office/powerpoint/2010/main" val="576466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4785" y="688329"/>
            <a:ext cx="8534400" cy="1507067"/>
          </a:xfrm>
        </p:spPr>
        <p:txBody>
          <a:bodyPr/>
          <a:lstStyle/>
          <a:p>
            <a:r>
              <a:rPr lang="en-GB" dirty="0"/>
              <a:t>Demo</a:t>
            </a:r>
          </a:p>
        </p:txBody>
      </p:sp>
      <p:pic>
        <p:nvPicPr>
          <p:cNvPr id="4" name="attempt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7999"/>
          </a:xfrm>
        </p:spPr>
      </p:pic>
      <p:sp>
        <p:nvSpPr>
          <p:cNvPr id="5" name="TextBox 4"/>
          <p:cNvSpPr txBox="1"/>
          <p:nvPr/>
        </p:nvSpPr>
        <p:spPr>
          <a:xfrm>
            <a:off x="3993020" y="-25167"/>
            <a:ext cx="6693030" cy="369332"/>
          </a:xfrm>
          <a:prstGeom prst="rect">
            <a:avLst/>
          </a:prstGeom>
          <a:noFill/>
        </p:spPr>
        <p:txBody>
          <a:bodyPr wrap="square" rtlCol="0">
            <a:spAutoFit/>
          </a:bodyPr>
          <a:lstStyle/>
          <a:p>
            <a:r>
              <a:rPr lang="en-GB" dirty="0">
                <a:hlinkClick r:id="rId5"/>
              </a:rPr>
              <a:t>http://concussionlog.net16.net/</a:t>
            </a:r>
            <a:endParaRPr lang="en-GB" dirty="0"/>
          </a:p>
        </p:txBody>
      </p:sp>
    </p:spTree>
    <p:extLst>
      <p:ext uri="{BB962C8B-B14F-4D97-AF65-F5344CB8AC3E}">
        <p14:creationId xmlns:p14="http://schemas.microsoft.com/office/powerpoint/2010/main" val="2596131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Issues</a:t>
            </a:r>
          </a:p>
        </p:txBody>
      </p:sp>
      <p:sp>
        <p:nvSpPr>
          <p:cNvPr id="3" name="Content Placeholder 2"/>
          <p:cNvSpPr>
            <a:spLocks noGrp="1"/>
          </p:cNvSpPr>
          <p:nvPr>
            <p:ph idx="1"/>
          </p:nvPr>
        </p:nvSpPr>
        <p:spPr>
          <a:xfrm>
            <a:off x="684212" y="685800"/>
            <a:ext cx="8534400" cy="5007990"/>
          </a:xfrm>
        </p:spPr>
        <p:txBody>
          <a:bodyPr/>
          <a:lstStyle/>
          <a:p>
            <a:r>
              <a:rPr lang="en-GB" dirty="0"/>
              <a:t>Hosting Issues:</a:t>
            </a:r>
          </a:p>
          <a:p>
            <a:pPr lvl="1"/>
            <a:r>
              <a:rPr lang="en-GB" dirty="0"/>
              <a:t>PHP Version 5.2: Finding a way to get the difference between two dates.</a:t>
            </a:r>
          </a:p>
          <a:p>
            <a:pPr lvl="1"/>
            <a:r>
              <a:rPr lang="en-GB" dirty="0"/>
              <a:t>000webhost.com: Sometimes took a while to update HTML/CSS.</a:t>
            </a:r>
          </a:p>
          <a:p>
            <a:pPr lvl="2"/>
            <a:r>
              <a:rPr lang="en-GB" dirty="0"/>
              <a:t>Inspecting the code in browser was very useful.</a:t>
            </a:r>
          </a:p>
          <a:p>
            <a:pPr marL="0" indent="0">
              <a:buNone/>
            </a:pPr>
            <a:endParaRPr lang="en-GB" dirty="0"/>
          </a:p>
          <a:p>
            <a:pPr marL="0" indent="0">
              <a:buNone/>
            </a:pPr>
            <a:endParaRPr lang="en-GB" dirty="0"/>
          </a:p>
          <a:p>
            <a:r>
              <a:rPr lang="en-GB" dirty="0"/>
              <a:t>Keeping on top of FYP while other deadlines were approaching.</a:t>
            </a:r>
          </a:p>
          <a:p>
            <a:endParaRPr lang="en-GB" dirty="0"/>
          </a:p>
          <a:p>
            <a:endParaRPr lang="en-GB" dirty="0"/>
          </a:p>
        </p:txBody>
      </p:sp>
    </p:spTree>
    <p:extLst>
      <p:ext uri="{BB962C8B-B14F-4D97-AF65-F5344CB8AC3E}">
        <p14:creationId xmlns:p14="http://schemas.microsoft.com/office/powerpoint/2010/main" val="3003026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235844"/>
            <a:ext cx="8534400" cy="1507067"/>
          </a:xfrm>
        </p:spPr>
        <p:txBody>
          <a:bodyPr/>
          <a:lstStyle/>
          <a:p>
            <a:r>
              <a:rPr lang="en-GB" dirty="0"/>
              <a:t>Evaluation</a:t>
            </a:r>
          </a:p>
        </p:txBody>
      </p:sp>
      <p:sp>
        <p:nvSpPr>
          <p:cNvPr id="3" name="Content Placeholder 2"/>
          <p:cNvSpPr>
            <a:spLocks noGrp="1"/>
          </p:cNvSpPr>
          <p:nvPr>
            <p:ph idx="1"/>
          </p:nvPr>
        </p:nvSpPr>
        <p:spPr>
          <a:xfrm>
            <a:off x="684210" y="1971842"/>
            <a:ext cx="10279161" cy="2601796"/>
          </a:xfrm>
        </p:spPr>
        <p:txBody>
          <a:bodyPr>
            <a:normAutofit lnSpcReduction="10000"/>
          </a:bodyPr>
          <a:lstStyle/>
          <a:p>
            <a:r>
              <a:rPr lang="en-GB" dirty="0"/>
              <a:t>Successful implementation of all that was set out in the gathering of functional requirements.</a:t>
            </a:r>
          </a:p>
          <a:p>
            <a:pPr lvl="1"/>
            <a:r>
              <a:rPr lang="en-GB" dirty="0"/>
              <a:t>Non-functional requirements were met:</a:t>
            </a:r>
          </a:p>
          <a:p>
            <a:pPr lvl="2"/>
            <a:r>
              <a:rPr lang="en-GB" dirty="0"/>
              <a:t>Robustness	</a:t>
            </a:r>
          </a:p>
          <a:p>
            <a:pPr lvl="2"/>
            <a:r>
              <a:rPr lang="en-GB" dirty="0"/>
              <a:t>Performance</a:t>
            </a:r>
          </a:p>
          <a:p>
            <a:pPr lvl="2"/>
            <a:r>
              <a:rPr lang="en-GB" dirty="0"/>
              <a:t>Reliability</a:t>
            </a:r>
          </a:p>
          <a:p>
            <a:pPr lvl="2"/>
            <a:r>
              <a:rPr lang="en-GB" dirty="0"/>
              <a:t>Usability</a:t>
            </a:r>
          </a:p>
          <a:p>
            <a:pPr lvl="2"/>
            <a:endParaRPr lang="en-GB" dirty="0"/>
          </a:p>
          <a:p>
            <a:pPr lvl="2"/>
            <a:endParaRPr lang="en-GB" dirty="0"/>
          </a:p>
        </p:txBody>
      </p:sp>
      <p:sp>
        <p:nvSpPr>
          <p:cNvPr id="5" name="Content Placeholder 2"/>
          <p:cNvSpPr txBox="1">
            <a:spLocks/>
          </p:cNvSpPr>
          <p:nvPr/>
        </p:nvSpPr>
        <p:spPr>
          <a:xfrm>
            <a:off x="684210" y="2875175"/>
            <a:ext cx="10279161" cy="1300898"/>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50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50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50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4pPr>
            <a:lvl5pPr marL="21145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9pPr>
          </a:lstStyle>
          <a:p>
            <a:endParaRPr lang="en-GB" dirty="0"/>
          </a:p>
        </p:txBody>
      </p:sp>
      <p:sp>
        <p:nvSpPr>
          <p:cNvPr id="6" name="Content Placeholder 2"/>
          <p:cNvSpPr txBox="1">
            <a:spLocks/>
          </p:cNvSpPr>
          <p:nvPr/>
        </p:nvSpPr>
        <p:spPr>
          <a:xfrm>
            <a:off x="684210" y="4250392"/>
            <a:ext cx="10279161" cy="1869172"/>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50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50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50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4pPr>
            <a:lvl5pPr marL="21145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9pPr>
          </a:lstStyle>
          <a:p>
            <a:r>
              <a:rPr lang="en-GB" dirty="0"/>
              <a:t>Future Work:</a:t>
            </a:r>
          </a:p>
          <a:p>
            <a:pPr lvl="1"/>
            <a:r>
              <a:rPr lang="en-GB" dirty="0"/>
              <a:t>Further development to aid research.</a:t>
            </a:r>
          </a:p>
          <a:p>
            <a:pPr lvl="1"/>
            <a:r>
              <a:rPr lang="en-GB" dirty="0"/>
              <a:t>Get in touch with IRFU or a provincial branch.</a:t>
            </a:r>
          </a:p>
          <a:p>
            <a:pPr lvl="1"/>
            <a:r>
              <a:rPr lang="en-GB" dirty="0"/>
              <a:t>Add a statistical element.</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81317" y="3843471"/>
            <a:ext cx="4474590" cy="2512654"/>
          </a:xfrm>
          <a:prstGeom prst="rect">
            <a:avLst/>
          </a:prstGeom>
        </p:spPr>
      </p:pic>
    </p:spTree>
    <p:extLst>
      <p:ext uri="{BB962C8B-B14F-4D97-AF65-F5344CB8AC3E}">
        <p14:creationId xmlns:p14="http://schemas.microsoft.com/office/powerpoint/2010/main" val="35245247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Conclusion</a:t>
            </a:r>
          </a:p>
        </p:txBody>
      </p:sp>
      <p:sp>
        <p:nvSpPr>
          <p:cNvPr id="3" name="Content Placeholder 2"/>
          <p:cNvSpPr>
            <a:spLocks noGrp="1"/>
          </p:cNvSpPr>
          <p:nvPr>
            <p:ph idx="1"/>
          </p:nvPr>
        </p:nvSpPr>
        <p:spPr>
          <a:xfrm>
            <a:off x="684212" y="685800"/>
            <a:ext cx="8534400" cy="1652047"/>
          </a:xfrm>
        </p:spPr>
        <p:txBody>
          <a:bodyPr>
            <a:normAutofit/>
          </a:bodyPr>
          <a:lstStyle/>
          <a:p>
            <a:r>
              <a:rPr lang="en-GB" dirty="0"/>
              <a:t>Learnings:</a:t>
            </a:r>
          </a:p>
          <a:p>
            <a:pPr lvl="1"/>
            <a:r>
              <a:rPr lang="en-GB" dirty="0"/>
              <a:t> Impact of concussion on the brain.</a:t>
            </a:r>
          </a:p>
          <a:p>
            <a:pPr lvl="2"/>
            <a:r>
              <a:rPr lang="en-GB" dirty="0"/>
              <a:t>Chronic Trauma Encephalopathy (CTE)</a:t>
            </a:r>
          </a:p>
          <a:p>
            <a:pPr lvl="2"/>
            <a:r>
              <a:rPr lang="en-GB" dirty="0"/>
              <a:t>Underreporting of a head injury in matches.</a:t>
            </a:r>
          </a:p>
        </p:txBody>
      </p:sp>
      <p:sp>
        <p:nvSpPr>
          <p:cNvPr id="5" name="Content Placeholder 2"/>
          <p:cNvSpPr txBox="1">
            <a:spLocks/>
          </p:cNvSpPr>
          <p:nvPr/>
        </p:nvSpPr>
        <p:spPr>
          <a:xfrm>
            <a:off x="684212" y="2066914"/>
            <a:ext cx="8534400" cy="897117"/>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50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50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50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4pPr>
            <a:lvl5pPr marL="21145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9pPr>
          </a:lstStyle>
          <a:p>
            <a:pPr marL="457200" lvl="1" indent="0">
              <a:buNone/>
            </a:pPr>
            <a:endParaRPr lang="en-GB" dirty="0"/>
          </a:p>
        </p:txBody>
      </p:sp>
      <p:sp>
        <p:nvSpPr>
          <p:cNvPr id="6" name="Content Placeholder 2"/>
          <p:cNvSpPr txBox="1">
            <a:spLocks/>
          </p:cNvSpPr>
          <p:nvPr/>
        </p:nvSpPr>
        <p:spPr>
          <a:xfrm>
            <a:off x="684212" y="2475583"/>
            <a:ext cx="8534400" cy="1652047"/>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50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50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50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4pPr>
            <a:lvl5pPr marL="21145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9pPr>
          </a:lstStyle>
          <a:p>
            <a:r>
              <a:rPr lang="en-GB" dirty="0"/>
              <a:t>Reflection </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3765" y="3101767"/>
            <a:ext cx="2740507" cy="3197258"/>
          </a:xfrm>
          <a:prstGeom prst="rect">
            <a:avLst/>
          </a:prstGeom>
        </p:spPr>
      </p:pic>
    </p:spTree>
    <p:extLst>
      <p:ext uri="{BB962C8B-B14F-4D97-AF65-F5344CB8AC3E}">
        <p14:creationId xmlns:p14="http://schemas.microsoft.com/office/powerpoint/2010/main" val="2673391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446909"/>
            <a:ext cx="8534400" cy="1507067"/>
          </a:xfrm>
        </p:spPr>
        <p:txBody>
          <a:bodyPr>
            <a:normAutofit/>
          </a:bodyPr>
          <a:lstStyle/>
          <a:p>
            <a:pPr algn="ctr"/>
            <a:r>
              <a:rPr lang="en-GB" sz="5400" dirty="0"/>
              <a:t>Questions?</a:t>
            </a:r>
          </a:p>
        </p:txBody>
      </p:sp>
    </p:spTree>
    <p:extLst>
      <p:ext uri="{BB962C8B-B14F-4D97-AF65-F5344CB8AC3E}">
        <p14:creationId xmlns:p14="http://schemas.microsoft.com/office/powerpoint/2010/main" val="2983683415"/>
      </p:ext>
    </p:extLst>
  </p:cSld>
  <p:clrMapOvr>
    <a:masterClrMapping/>
  </p:clrMapOvr>
</p:sld>
</file>

<file path=ppt/theme/theme1.xml><?xml version="1.0" encoding="utf-8"?>
<a:theme xmlns:a="http://schemas.openxmlformats.org/drawingml/2006/main" name="Trinity_PPT_Calibri_Option1">
  <a:themeElements>
    <a:clrScheme name="Trinity College">
      <a:dk1>
        <a:sysClr val="windowText" lastClr="000000"/>
      </a:dk1>
      <a:lt1>
        <a:sysClr val="window" lastClr="FFFFFF"/>
      </a:lt1>
      <a:dk2>
        <a:srgbClr val="3E6DB2"/>
      </a:dk2>
      <a:lt2>
        <a:srgbClr val="FFFFFF"/>
      </a:lt2>
      <a:accent1>
        <a:srgbClr val="4F81BD"/>
      </a:accent1>
      <a:accent2>
        <a:srgbClr val="0E73B9"/>
      </a:accent2>
      <a:accent3>
        <a:srgbClr val="7C7C7C"/>
      </a:accent3>
      <a:accent4>
        <a:srgbClr val="A6A6A6"/>
      </a:accent4>
      <a:accent5>
        <a:srgbClr val="4F81BD"/>
      </a:accent5>
      <a:accent6>
        <a:srgbClr val="3E6DB2"/>
      </a:accent6>
      <a:hlink>
        <a:srgbClr val="000000"/>
      </a:hlink>
      <a:folHlink>
        <a:srgbClr val="000000"/>
      </a:folHlink>
    </a:clrScheme>
    <a:fontScheme name="Trinity Colleg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3175">
          <a:solidFill>
            <a:schemeClr val="tx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Slice">
  <a:themeElements>
    <a:clrScheme name="Slice">
      <a:dk1>
        <a:sysClr val="windowText" lastClr="000000"/>
      </a:dk1>
      <a:lt1>
        <a:sysClr val="window" lastClr="FFFFFF"/>
      </a:lt1>
      <a:dk2>
        <a:srgbClr val="D06F1E"/>
      </a:dk2>
      <a:lt2>
        <a:srgbClr val="F0BE21"/>
      </a:lt2>
      <a:accent1>
        <a:srgbClr val="760603"/>
      </a:accent1>
      <a:accent2>
        <a:srgbClr val="9F761A"/>
      </a:accent2>
      <a:accent3>
        <a:srgbClr val="92A200"/>
      </a:accent3>
      <a:accent4>
        <a:srgbClr val="4AA157"/>
      </a:accent4>
      <a:accent5>
        <a:srgbClr val="46788D"/>
      </a:accent5>
      <a:accent6>
        <a:srgbClr val="A848A8"/>
      </a:accent6>
      <a:hlink>
        <a:srgbClr val="460402"/>
      </a:hlink>
      <a:folHlink>
        <a:srgbClr val="991111"/>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62000"/>
                <a:satMod val="200000"/>
                <a:lumMod val="124000"/>
              </a:schemeClr>
            </a:gs>
            <a:gs pos="100000">
              <a:schemeClr val="phClr">
                <a:shade val="96000"/>
                <a:hueMod val="88000"/>
                <a:satMod val="220000"/>
                <a:lumMod val="8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82EB108-EDE6-4B8E-957B-D4A69BF580E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4544</TotalTime>
  <Words>1371</Words>
  <Application>Microsoft Office PowerPoint</Application>
  <PresentationFormat>Widescreen</PresentationFormat>
  <Paragraphs>88</Paragraphs>
  <Slides>10</Slides>
  <Notes>7</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10</vt:i4>
      </vt:variant>
    </vt:vector>
  </HeadingPairs>
  <TitlesOfParts>
    <vt:vector size="16" baseType="lpstr">
      <vt:lpstr>Arial</vt:lpstr>
      <vt:lpstr>Calibri</vt:lpstr>
      <vt:lpstr>Century Gothic</vt:lpstr>
      <vt:lpstr>Wingdings 3</vt:lpstr>
      <vt:lpstr>Trinity_PPT_Calibri_Option1</vt:lpstr>
      <vt:lpstr>Slice</vt:lpstr>
      <vt:lpstr>The Reporting of Concussion in Sport</vt:lpstr>
      <vt:lpstr>Overview</vt:lpstr>
      <vt:lpstr>Background</vt:lpstr>
      <vt:lpstr>Design &amp; Implementation </vt:lpstr>
      <vt:lpstr>Demo</vt:lpstr>
      <vt:lpstr>Issues</vt:lpstr>
      <vt:lpstr>Evaluation</vt:lpstr>
      <vt:lpstr>Conclusion</vt:lpstr>
      <vt:lpstr>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Reporting of Concussion in Sport</dc:title>
  <dc:creator>Daniel Owen</dc:creator>
  <cp:lastModifiedBy>Daniel Owen</cp:lastModifiedBy>
  <cp:revision>33</cp:revision>
  <dcterms:created xsi:type="dcterms:W3CDTF">2017-03-31T10:52:44Z</dcterms:created>
  <dcterms:modified xsi:type="dcterms:W3CDTF">2017-04-05T11:39:28Z</dcterms:modified>
</cp:coreProperties>
</file>

<file path=docProps/thumbnail.jpeg>
</file>